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2"/>
  </p:notesMasterIdLst>
  <p:sldIdLst>
    <p:sldId id="256" r:id="rId2"/>
    <p:sldId id="298" r:id="rId3"/>
    <p:sldId id="257" r:id="rId4"/>
    <p:sldId id="271" r:id="rId5"/>
    <p:sldId id="270" r:id="rId6"/>
    <p:sldId id="282" r:id="rId7"/>
    <p:sldId id="281" r:id="rId8"/>
    <p:sldId id="295" r:id="rId9"/>
    <p:sldId id="278" r:id="rId10"/>
    <p:sldId id="290" r:id="rId11"/>
    <p:sldId id="266" r:id="rId12"/>
    <p:sldId id="289" r:id="rId13"/>
    <p:sldId id="277" r:id="rId14"/>
    <p:sldId id="265" r:id="rId15"/>
    <p:sldId id="260" r:id="rId16"/>
    <p:sldId id="261" r:id="rId17"/>
    <p:sldId id="262" r:id="rId18"/>
    <p:sldId id="263" r:id="rId19"/>
    <p:sldId id="264" r:id="rId20"/>
    <p:sldId id="297" r:id="rId21"/>
    <p:sldId id="268" r:id="rId22"/>
    <p:sldId id="267" r:id="rId23"/>
    <p:sldId id="283" r:id="rId24"/>
    <p:sldId id="275" r:id="rId25"/>
    <p:sldId id="284" r:id="rId26"/>
    <p:sldId id="299" r:id="rId27"/>
    <p:sldId id="300" r:id="rId28"/>
    <p:sldId id="301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46B"/>
    <a:srgbClr val="FFCC99"/>
    <a:srgbClr val="99FF99"/>
    <a:srgbClr val="EB35D5"/>
    <a:srgbClr val="76F0F6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0806" autoAdjust="0"/>
  </p:normalViewPr>
  <p:slideViewPr>
    <p:cSldViewPr snapToGrid="0">
      <p:cViewPr varScale="1">
        <p:scale>
          <a:sx n="62" d="100"/>
          <a:sy n="62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2701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0B50E-433F-4105-8558-EBBD0B950904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6A18-8E66-45F1-B7E6-104280973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6A18-8E66-45F1-B7E6-104280973E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3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6A18-8E66-45F1-B7E6-104280973E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2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6A18-8E66-45F1-B7E6-104280973E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6A18-8E66-45F1-B7E6-104280973E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9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More accurate knowledge</a:t>
            </a:r>
            <a:r>
              <a:rPr lang="en-US" baseline="0" dirty="0" smtClean="0"/>
              <a:t> of what to expect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6A18-8E66-45F1-B7E6-104280973E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44B93-C2D2-4F6A-8E88-A806F0D72395}" type="slidenum">
              <a:rPr lang="en-US"/>
              <a:pPr/>
              <a:t>13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36A18-8E66-45F1-B7E6-104280973E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8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F9BE9-5D06-4AED-AE8A-884753B99500}" type="slidenum">
              <a:rPr lang="en-US"/>
              <a:pPr/>
              <a:t>30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out Zr foil separates vacuum: 1.e-8 warm (into 9’s cold?), EBIT &lt;1.e-9.</a:t>
            </a:r>
          </a:p>
          <a:p>
            <a:r>
              <a:rPr lang="en-US"/>
              <a:t>Back illuminated</a:t>
            </a:r>
          </a:p>
          <a:p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 sz="2400"/>
              <a:t>Final uncertainty: 0.003 nm</a:t>
            </a:r>
          </a:p>
          <a:p>
            <a:endParaRPr lang="en-US"/>
          </a:p>
          <a:p>
            <a:endParaRPr lang="en-US"/>
          </a:p>
          <a:p>
            <a:r>
              <a:rPr lang="en-US" sz="2400"/>
              <a:t>(3</a:t>
            </a:r>
            <a:r>
              <a:rPr lang="en-US" sz="2400" baseline="30000"/>
              <a:t>o</a:t>
            </a:r>
            <a:r>
              <a:rPr lang="en-US" sz="2400"/>
              <a:t>),</a:t>
            </a:r>
            <a:endParaRPr lang="en-US"/>
          </a:p>
          <a:p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 sz="2000"/>
              <a:t>Developed by NIST for Lithography work for SEMATECH.	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5B6D112-48C3-4844-AEDD-E1FA98B1E075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9C54CF-F8D9-48F1-9409-CAFCF5942C4A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 descr="http://www-i.nist.gov/admin/pba/identifiers/new_ident_8_07/nistident_flright_150ppi.bm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6016751"/>
            <a:ext cx="1828800" cy="84124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149424" cy="1069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dielectronic</a:t>
            </a:r>
            <a:r>
              <a:rPr lang="en-US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resonances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magnetic-dipole lines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4800600" cy="2394136"/>
          </a:xfrm>
        </p:spPr>
        <p:txBody>
          <a:bodyPr>
            <a:normAutofit fontScale="92500" lnSpcReduction="20000"/>
          </a:bodyPr>
          <a:lstStyle/>
          <a:p>
            <a:r>
              <a:rPr lang="en-US" sz="3000" u="sng" dirty="0" smtClean="0">
                <a:solidFill>
                  <a:schemeClr val="tx1"/>
                </a:solidFill>
              </a:rPr>
              <a:t>Yuri Ralchenko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National Institute of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Standards and Technology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Gaithersburg, MD, USA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ADAS Workshop, 2013</a:t>
            </a:r>
          </a:p>
        </p:txBody>
      </p:sp>
      <p:sp>
        <p:nvSpPr>
          <p:cNvPr id="6" name="Shape 203"/>
          <p:cNvSpPr/>
          <p:nvPr/>
        </p:nvSpPr>
        <p:spPr>
          <a:xfrm>
            <a:off x="6324600" y="2133600"/>
            <a:ext cx="2661351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7900" r="19473" b="17562"/>
          <a:stretch/>
        </p:blipFill>
        <p:spPr>
          <a:xfrm>
            <a:off x="4724400" y="3958291"/>
            <a:ext cx="2385391" cy="2282025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ttp://www-i.nist.gov/admin/pba/identifiers/new_ident_8_07/nistident_flright_150pp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012112"/>
            <a:ext cx="1828800" cy="8412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8767" y="6427637"/>
            <a:ext cx="6341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Supported in part by the Office of Fusion Energy Sciences, U.S. DoE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29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55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 resonances with M-shell (n=3) 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87757"/>
            <a:ext cx="3207623" cy="4537222"/>
          </a:xfrm>
          <a:prstGeom prst="rect">
            <a:avLst/>
          </a:prstGeom>
        </p:spPr>
      </p:pic>
      <p:sp>
        <p:nvSpPr>
          <p:cNvPr id="5" name="Shape 181"/>
          <p:cNvSpPr txBox="1"/>
          <p:nvPr/>
        </p:nvSpPr>
        <p:spPr>
          <a:xfrm>
            <a:off x="5459019" y="3828034"/>
            <a:ext cx="2985265" cy="101563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LMN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resonances:</a:t>
            </a:r>
          </a:p>
          <a:p>
            <a:pPr>
              <a:buNone/>
            </a:pP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electron into 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 electron into 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020" y="2342725"/>
            <a:ext cx="195438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Calculation of </a:t>
            </a:r>
            <a:r>
              <a:rPr lang="en-US" sz="2800" dirty="0" err="1" smtClean="0"/>
              <a:t>LMn</a:t>
            </a:r>
            <a:r>
              <a:rPr lang="en-US" sz="2800" dirty="0" smtClean="0"/>
              <a:t> DR strength: </a:t>
            </a:r>
            <a:r>
              <a:rPr lang="en-US" sz="2800" dirty="0" err="1" smtClean="0"/>
              <a:t>Ca</a:t>
            </a:r>
            <a:r>
              <a:rPr lang="en-US" sz="2800" dirty="0" smtClean="0"/>
              <a:t>-like 3d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W</a:t>
            </a:r>
            <a:r>
              <a:rPr lang="en-US" sz="2800" baseline="30000" dirty="0" smtClean="0"/>
              <a:t>54+</a:t>
            </a:r>
            <a:endParaRPr lang="en-US" sz="28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6808" r="7605" b="5630"/>
          <a:stretch/>
        </p:blipFill>
        <p:spPr>
          <a:xfrm>
            <a:off x="2908851" y="1752600"/>
            <a:ext cx="6217921" cy="4627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584" y="2514600"/>
            <a:ext cx="129715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0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3d</a:t>
            </a: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0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3d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3d</a:t>
            </a:r>
          </a:p>
          <a:p>
            <a:endParaRPr lang="en-US" sz="2000" i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  3d</a:t>
            </a:r>
          </a:p>
          <a:p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 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4l</a:t>
            </a:r>
            <a:endParaRPr lang="en-US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 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5l</a:t>
            </a:r>
            <a:endParaRPr lang="en-US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600200"/>
            <a:ext cx="6203942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(2s2p)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3d + 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(2s2p)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nl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358" y="5424115"/>
            <a:ext cx="2803973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Relativistic model potential</a:t>
            </a:r>
          </a:p>
          <a:p>
            <a:r>
              <a:rPr lang="en-US" sz="1400" dirty="0" smtClean="0"/>
              <a:t>+ QED corrections</a:t>
            </a:r>
          </a:p>
          <a:p>
            <a:r>
              <a:rPr lang="en-US" sz="1400" dirty="0" smtClean="0"/>
              <a:t>(Flexible Atomic Code, </a:t>
            </a:r>
            <a:r>
              <a:rPr lang="en-US" sz="1400" dirty="0" err="1" smtClean="0"/>
              <a:t>Gu</a:t>
            </a:r>
            <a:r>
              <a:rPr lang="en-US" sz="1400" dirty="0" smtClean="0"/>
              <a:t> 2008)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545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Scan electron beam energy with a small step (a few eV)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When a beam hits a DR, ionization balance changes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Both the populations of all levels within an ion and the corresponding line intensities change as well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Measure line intensity ratios from neighbor ions and look for resonances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EUV lines: </a:t>
            </a:r>
            <a:r>
              <a:rPr lang="en-US" dirty="0" smtClean="0">
                <a:solidFill>
                  <a:srgbClr val="C00000"/>
                </a:solidFill>
              </a:rPr>
              <a:t>forbidden magnetic-dipole lines within the ground configuration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84" y="1219200"/>
            <a:ext cx="337235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2397" y="4724400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~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A(</a:t>
            </a:r>
            <a:r>
              <a:rPr lang="en-US" dirty="0">
                <a:solidFill>
                  <a:srgbClr val="EB3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~ </a:t>
            </a:r>
            <a:r>
              <a:rPr lang="en-US" dirty="0">
                <a:solidFill>
                  <a:srgbClr val="EB3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>
                <a:solidFill>
                  <a:srgbClr val="EB3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rgbClr val="EB3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baseline="30000" dirty="0">
                <a:solidFill>
                  <a:srgbClr val="EB35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= 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AE (intensity)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895600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Ionization potential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1260" y="84986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</a:t>
            </a:r>
            <a:r>
              <a:rPr lang="en-US" dirty="0" smtClean="0"/>
              <a:t>-like W</a:t>
            </a:r>
            <a:r>
              <a:rPr lang="en-US" baseline="30000" dirty="0" smtClean="0"/>
              <a:t>54+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360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Users\Endre\Conferences\2001\Non- Neutral Plasmas 2001\Misc\BLUEB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5" y="1905000"/>
            <a:ext cx="2277335" cy="39962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1752600"/>
            <a:ext cx="31926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 energy: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0.1 keV – 30 keV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 resolution: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eV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 current: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≤ 150 mA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Beam radius: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~30 </a:t>
            </a:r>
            <a:r>
              <a:rPr lang="el-G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 density: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~10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</a:p>
          <a:p>
            <a:endParaRPr lang="en-US" b="1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produce &gt; 60-times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ionized atoms</a:t>
            </a:r>
          </a:p>
          <a:p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Kr,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Ti,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Ta, W,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Au, Bi,…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025" y="457200"/>
            <a:ext cx="8429045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NIST Electron Beam Ion Trap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06" y="1654532"/>
            <a:ext cx="2735263" cy="15222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7431" y="25146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x10</a:t>
            </a:r>
            <a:endParaRPr 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6614" y="3429000"/>
            <a:ext cx="2563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Monoenergetic</a:t>
            </a:r>
            <a:r>
              <a:rPr lang="en-US" dirty="0" smtClean="0"/>
              <a:t> beam allows one to “touch” dielectronic resonances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4250"/>
            <a:ext cx="6019800" cy="46516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4945" y="6048179"/>
            <a:ext cx="4264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Yu. Ralchenko et al, Phys. Rev. A </a:t>
            </a:r>
            <a:r>
              <a:rPr lang="en-US" sz="1400" b="1" dirty="0" smtClean="0"/>
              <a:t>83</a:t>
            </a:r>
            <a:r>
              <a:rPr lang="en-US" sz="1400" dirty="0" smtClean="0"/>
              <a:t>, 032517 (2011)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2684419"/>
            <a:ext cx="2953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Almost all lines are M1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statistics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Isolated lines</a:t>
            </a: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Pair of lines: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(a) within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K-like W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55+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(b) within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-like W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54+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962940"/>
            <a:ext cx="2362200" cy="2332074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3849"/>
            <a:ext cx="8229600" cy="10698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EUV spectrum of W</a:t>
            </a:r>
            <a:r>
              <a:rPr lang="en-US" sz="3200" baseline="30000" dirty="0" smtClean="0"/>
              <a:t>47+</a:t>
            </a:r>
            <a:r>
              <a:rPr lang="en-US" sz="3200" dirty="0" smtClean="0">
                <a:sym typeface="Symbol"/>
              </a:rPr>
              <a:t>-</a:t>
            </a:r>
            <a:r>
              <a:rPr lang="en-US" sz="3200" dirty="0" smtClean="0"/>
              <a:t>W</a:t>
            </a:r>
            <a:r>
              <a:rPr lang="en-US" sz="3200" baseline="30000" dirty="0" smtClean="0"/>
              <a:t>56+</a:t>
            </a:r>
            <a:r>
              <a:rPr lang="en-US" sz="3200" dirty="0" smtClean="0"/>
              <a:t>: M1 lines within 3d</a:t>
            </a:r>
            <a:r>
              <a:rPr lang="en-US" sz="3200" baseline="30000" dirty="0" smtClean="0"/>
              <a:t>n</a:t>
            </a:r>
            <a:r>
              <a:rPr lang="en-US" sz="3200" dirty="0" smtClean="0"/>
              <a:t> ground configurations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06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Ca</a:t>
            </a:r>
            <a:r>
              <a:rPr lang="en-US" dirty="0" smtClean="0"/>
              <a:t>]/[K]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54+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3/2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76261"/>
            <a:ext cx="6034818" cy="4663268"/>
          </a:xfrm>
          <a:prstGeom prst="rect">
            <a:avLst/>
          </a:prstGeom>
        </p:spPr>
      </p:pic>
      <p:sp>
        <p:nvSpPr>
          <p:cNvPr id="7" name="Shape 203"/>
          <p:cNvSpPr/>
          <p:nvPr/>
        </p:nvSpPr>
        <p:spPr>
          <a:xfrm>
            <a:off x="178319" y="4402317"/>
            <a:ext cx="3111636" cy="232009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26904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Ca</a:t>
            </a:r>
            <a:r>
              <a:rPr lang="en-US" dirty="0" smtClean="0"/>
              <a:t>]/[K]: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54+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3/2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000" y="28194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THEORY:</a:t>
            </a:r>
          </a:p>
          <a:p>
            <a:r>
              <a:rPr lang="en-US" b="1" dirty="0" smtClean="0">
                <a:solidFill>
                  <a:srgbClr val="EB35D5"/>
                </a:solidFill>
              </a:rPr>
              <a:t>no DR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0160"/>
            <a:ext cx="6034818" cy="4663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222" y="5943428"/>
            <a:ext cx="544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Modeling: CR code NOMAD, atomic data from FAC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Ca</a:t>
            </a:r>
            <a:r>
              <a:rPr lang="en-US" dirty="0" smtClean="0"/>
              <a:t>]/[K]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54+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3/2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0" y="28194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THEORY:</a:t>
            </a:r>
          </a:p>
          <a:p>
            <a:r>
              <a:rPr lang="en-US" b="1" dirty="0" smtClean="0">
                <a:solidFill>
                  <a:srgbClr val="EB35D5"/>
                </a:solidFill>
              </a:rPr>
              <a:t>no DR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0160"/>
            <a:ext cx="6034818" cy="46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Ca</a:t>
            </a:r>
            <a:r>
              <a:rPr lang="en-US" dirty="0" smtClean="0"/>
              <a:t>]/[K]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54+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3/2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0" y="2819400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THEORY:</a:t>
            </a:r>
          </a:p>
          <a:p>
            <a:r>
              <a:rPr lang="en-US" b="1" dirty="0" smtClean="0">
                <a:solidFill>
                  <a:srgbClr val="EB35D5"/>
                </a:solidFill>
              </a:rPr>
              <a:t>no DR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isotropic DR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98" y="5943428"/>
            <a:ext cx="474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Maxwellian</a:t>
            </a:r>
            <a:r>
              <a:rPr lang="en-US" dirty="0" smtClean="0"/>
              <a:t> (40-eV Gaussian) </a:t>
            </a:r>
          </a:p>
          <a:p>
            <a:r>
              <a:rPr lang="en-US" dirty="0" smtClean="0"/>
              <a:t>collisional-radiative model: </a:t>
            </a:r>
            <a:r>
              <a:rPr lang="en-US" b="1" dirty="0" smtClean="0"/>
              <a:t>~10,500 levels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0160"/>
            <a:ext cx="6034818" cy="46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Ca</a:t>
            </a:r>
            <a:r>
              <a:rPr lang="en-US" dirty="0" smtClean="0"/>
              <a:t>]/[K]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54+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3/2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819400"/>
            <a:ext cx="1981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THEORY:</a:t>
            </a:r>
          </a:p>
          <a:p>
            <a:r>
              <a:rPr lang="en-US" b="1" dirty="0" smtClean="0">
                <a:solidFill>
                  <a:srgbClr val="EB35D5"/>
                </a:solidFill>
              </a:rPr>
              <a:t>no DR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isotropic DR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anisotropic DR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1642" y="4800600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02458" y="46482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02458" y="47244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02458" y="48006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02458" y="48768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02458" y="49530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21242" y="4648200"/>
            <a:ext cx="381216" cy="152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21242" y="4724400"/>
            <a:ext cx="381216" cy="762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21242" y="4800600"/>
            <a:ext cx="381216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21242" y="4800600"/>
            <a:ext cx="381216" cy="762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21242" y="4806398"/>
            <a:ext cx="381216" cy="146602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1000" y="489204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atomic </a:t>
            </a:r>
          </a:p>
          <a:p>
            <a:r>
              <a:rPr lang="en-US" sz="1400" dirty="0" smtClean="0"/>
              <a:t>level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595060" y="5187661"/>
            <a:ext cx="1056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degenerate</a:t>
            </a:r>
          </a:p>
          <a:p>
            <a:r>
              <a:rPr lang="en-US" sz="1400" dirty="0" smtClean="0"/>
              <a:t>magnetic</a:t>
            </a:r>
          </a:p>
          <a:p>
            <a:r>
              <a:rPr lang="en-US" sz="1400" dirty="0" smtClean="0"/>
              <a:t>sublevels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444501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09578" y="4802257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m=-J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312058" y="4485501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m=+J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633" y="6110991"/>
            <a:ext cx="464422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Impact beam electrons are </a:t>
            </a:r>
            <a:r>
              <a:rPr lang="en-US" dirty="0" err="1" smtClean="0"/>
              <a:t>monodirectional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0160"/>
            <a:ext cx="6034818" cy="46632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0000" y="1098413"/>
            <a:ext cx="474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Maxwellian</a:t>
            </a:r>
            <a:r>
              <a:rPr lang="en-US" dirty="0" smtClean="0"/>
              <a:t> (40-eV Gaussian) </a:t>
            </a:r>
          </a:p>
          <a:p>
            <a:r>
              <a:rPr lang="en-US" dirty="0" smtClean="0"/>
              <a:t>collisional-radiative model: </a:t>
            </a:r>
            <a:r>
              <a:rPr lang="en-US" b="1" dirty="0" smtClean="0"/>
              <a:t>~10,500 levels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649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149424" cy="10699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Analyzing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10,000-eV dielectronic resonances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80-eV forbidden lines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4800600" cy="2394136"/>
          </a:xfrm>
        </p:spPr>
        <p:txBody>
          <a:bodyPr>
            <a:normAutofit fontScale="92500" lnSpcReduction="20000"/>
          </a:bodyPr>
          <a:lstStyle/>
          <a:p>
            <a:r>
              <a:rPr lang="en-US" sz="3000" u="sng" dirty="0" smtClean="0">
                <a:solidFill>
                  <a:schemeClr val="tx1"/>
                </a:solidFill>
              </a:rPr>
              <a:t>Yuri Ralchenko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National Institute of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Standards and Technology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Gaithersburg, MD, USA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ADAS Workshop, 2013</a:t>
            </a:r>
          </a:p>
        </p:txBody>
      </p:sp>
      <p:sp>
        <p:nvSpPr>
          <p:cNvPr id="6" name="Shape 203"/>
          <p:cNvSpPr/>
          <p:nvPr/>
        </p:nvSpPr>
        <p:spPr>
          <a:xfrm>
            <a:off x="6324600" y="2133600"/>
            <a:ext cx="2661351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7900" r="19473" b="17562"/>
          <a:stretch/>
        </p:blipFill>
        <p:spPr>
          <a:xfrm>
            <a:off x="4724400" y="3958291"/>
            <a:ext cx="2385391" cy="2282025"/>
          </a:xfrm>
          <a:prstGeom prst="rect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ttp://www-i.nist.gov/admin/pba/identifiers/new_ident_8_07/nistident_flright_150pp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012112"/>
            <a:ext cx="1828800" cy="8412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8767" y="6427637"/>
            <a:ext cx="6341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Supported in part by the Office of Fusion Energy Sciences, U.S. DoE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6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Ca</a:t>
            </a:r>
            <a:r>
              <a:rPr lang="en-US" dirty="0" smtClean="0"/>
              <a:t>]/[K]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54+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3/2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819400"/>
            <a:ext cx="1981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THEORY:</a:t>
            </a:r>
          </a:p>
          <a:p>
            <a:r>
              <a:rPr lang="en-US" b="1" dirty="0" smtClean="0">
                <a:solidFill>
                  <a:srgbClr val="EB35D5"/>
                </a:solidFill>
              </a:rPr>
              <a:t>no DR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isotropic DR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anisotropic DR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11642" y="4800600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02458" y="46482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02458" y="47244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02458" y="48006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02458" y="48768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02458" y="4953000"/>
            <a:ext cx="60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21242" y="4648200"/>
            <a:ext cx="381216" cy="1524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21242" y="4724400"/>
            <a:ext cx="381216" cy="762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21242" y="4800600"/>
            <a:ext cx="381216" cy="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21242" y="4800600"/>
            <a:ext cx="381216" cy="7620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21242" y="4806398"/>
            <a:ext cx="381216" cy="146602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1000" y="4892040"/>
            <a:ext cx="76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atomic </a:t>
            </a:r>
          </a:p>
          <a:p>
            <a:r>
              <a:rPr lang="en-US" sz="1400" dirty="0" smtClean="0"/>
              <a:t>level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595060" y="5187661"/>
            <a:ext cx="1056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degenerate</a:t>
            </a:r>
          </a:p>
          <a:p>
            <a:r>
              <a:rPr lang="en-US" sz="1400" dirty="0" smtClean="0"/>
              <a:t>magnetic</a:t>
            </a:r>
          </a:p>
          <a:p>
            <a:r>
              <a:rPr lang="en-US" sz="1400" dirty="0" smtClean="0"/>
              <a:t>sublevels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" y="444501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309578" y="4802257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m=-J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312058" y="4485501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m=+J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62633" y="6110991"/>
            <a:ext cx="464422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Impact beam electrons are </a:t>
            </a:r>
            <a:r>
              <a:rPr lang="en-US" dirty="0" err="1" smtClean="0"/>
              <a:t>monodirectional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80160"/>
            <a:ext cx="6034818" cy="46632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16604" y="956994"/>
            <a:ext cx="474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</a:t>
            </a:r>
            <a:r>
              <a:rPr lang="en-US" dirty="0" err="1" smtClean="0"/>
              <a:t>Maxwellian</a:t>
            </a:r>
            <a:r>
              <a:rPr lang="en-US" dirty="0" smtClean="0"/>
              <a:t> (40-eV Gaussian) </a:t>
            </a:r>
          </a:p>
          <a:p>
            <a:r>
              <a:rPr lang="en-US" dirty="0" smtClean="0"/>
              <a:t>collisional-radiative model: </a:t>
            </a:r>
            <a:r>
              <a:rPr lang="en-US" b="1" dirty="0" smtClean="0"/>
              <a:t>~</a:t>
            </a:r>
            <a:r>
              <a:rPr lang="en-US" b="1" dirty="0" smtClean="0">
                <a:solidFill>
                  <a:srgbClr val="C00000"/>
                </a:solidFill>
              </a:rPr>
              <a:t>18,500</a:t>
            </a:r>
            <a:r>
              <a:rPr lang="en-US" b="1" dirty="0" smtClean="0"/>
              <a:t> levels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4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Ca</a:t>
            </a:r>
            <a:r>
              <a:rPr lang="en-US" dirty="0" smtClean="0"/>
              <a:t>]/[K]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54+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𝐽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3/2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2" y="1752600"/>
                <a:ext cx="2494978" cy="7323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5727" y="3276600"/>
            <a:ext cx="1519968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5800"/>
            <a:ext cx="5804992" cy="53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t="6808" r="7605" b="5630"/>
          <a:stretch/>
        </p:blipFill>
        <p:spPr>
          <a:xfrm>
            <a:off x="87462" y="4417614"/>
            <a:ext cx="2821389" cy="2099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8263" y="5938838"/>
            <a:ext cx="290512" cy="371475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28775" y="4519613"/>
            <a:ext cx="1638300" cy="1419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28775" y="5467517"/>
            <a:ext cx="2381250" cy="8427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6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39" y="304800"/>
            <a:ext cx="8229600" cy="1069848"/>
          </a:xfrm>
        </p:spPr>
        <p:txBody>
          <a:bodyPr/>
          <a:lstStyle/>
          <a:p>
            <a:r>
              <a:rPr lang="en-US" dirty="0" smtClean="0"/>
              <a:t>One EBIT run, several ions…</a:t>
            </a:r>
            <a:endParaRPr lang="en-US" dirty="0"/>
          </a:p>
        </p:txBody>
      </p:sp>
      <p:sp>
        <p:nvSpPr>
          <p:cNvPr id="10" name="Shape 203"/>
          <p:cNvSpPr/>
          <p:nvPr/>
        </p:nvSpPr>
        <p:spPr>
          <a:xfrm>
            <a:off x="0" y="1295400"/>
            <a:ext cx="4638915" cy="358618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3" name="Group 32"/>
          <p:cNvGrpSpPr/>
          <p:nvPr/>
        </p:nvGrpSpPr>
        <p:grpSpPr>
          <a:xfrm>
            <a:off x="585337" y="4835558"/>
            <a:ext cx="3342382" cy="1452851"/>
            <a:chOff x="315218" y="5334000"/>
            <a:chExt cx="3342382" cy="1452851"/>
          </a:xfrm>
        </p:grpSpPr>
        <p:sp>
          <p:nvSpPr>
            <p:cNvPr id="26" name="TextBox 25"/>
            <p:cNvSpPr txBox="1"/>
            <p:nvPr/>
          </p:nvSpPr>
          <p:spPr>
            <a:xfrm>
              <a:off x="1066843" y="6417519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</a:t>
              </a:r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15218" y="5334000"/>
              <a:ext cx="3342382" cy="1359932"/>
              <a:chOff x="315218" y="5334000"/>
              <a:chExt cx="3342382" cy="135993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906448" y="6019800"/>
                <a:ext cx="2751152" cy="110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906448" y="6400800"/>
                <a:ext cx="7699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828800" y="6324600"/>
                <a:ext cx="7699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743200" y="6248400"/>
                <a:ext cx="7699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1291424" y="5486400"/>
                <a:ext cx="0" cy="9144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2211572" y="5410200"/>
                <a:ext cx="0" cy="9144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3124200" y="5334000"/>
                <a:ext cx="0" cy="9144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315218" y="6216134"/>
                <a:ext cx="599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  <a:r>
                  <a:rPr lang="en-US" dirty="0" smtClean="0"/>
                  <a:t>=4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86991" y="63246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Sc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903595" y="6248400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</a:t>
                </a:r>
                <a:endParaRPr lang="en-US" dirty="0"/>
              </a:p>
            </p:txBody>
          </p:sp>
          <p:sp>
            <p:nvSpPr>
              <p:cNvPr id="29" name="Right Brace 28"/>
              <p:cNvSpPr/>
              <p:nvPr/>
            </p:nvSpPr>
            <p:spPr>
              <a:xfrm>
                <a:off x="1371600" y="5486400"/>
                <a:ext cx="144405" cy="5334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Brace 29"/>
              <p:cNvSpPr/>
              <p:nvPr/>
            </p:nvSpPr>
            <p:spPr>
              <a:xfrm>
                <a:off x="2319456" y="5433237"/>
                <a:ext cx="195143" cy="586563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Brace 30"/>
              <p:cNvSpPr/>
              <p:nvPr/>
            </p:nvSpPr>
            <p:spPr>
              <a:xfrm>
                <a:off x="3190806" y="5334000"/>
                <a:ext cx="214897" cy="685800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39" y="1143000"/>
            <a:ext cx="384462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105400" y="1676400"/>
            <a:ext cx="3135960" cy="1099220"/>
            <a:chOff x="5105400" y="1676400"/>
            <a:chExt cx="3135960" cy="1099220"/>
          </a:xfrm>
        </p:grpSpPr>
        <p:sp>
          <p:nvSpPr>
            <p:cNvPr id="9" name="Freeform 8"/>
            <p:cNvSpPr/>
            <p:nvPr/>
          </p:nvSpPr>
          <p:spPr>
            <a:xfrm>
              <a:off x="5513467" y="2133600"/>
              <a:ext cx="2727893" cy="642020"/>
            </a:xfrm>
            <a:custGeom>
              <a:avLst/>
              <a:gdLst>
                <a:gd name="connsiteX0" fmla="*/ 2701956 w 2727893"/>
                <a:gd name="connsiteY0" fmla="*/ 641498 h 642020"/>
                <a:gd name="connsiteX1" fmla="*/ 2666514 w 2727893"/>
                <a:gd name="connsiteY1" fmla="*/ 637953 h 642020"/>
                <a:gd name="connsiteX2" fmla="*/ 2645249 w 2727893"/>
                <a:gd name="connsiteY2" fmla="*/ 630865 h 642020"/>
                <a:gd name="connsiteX3" fmla="*/ 1404784 w 2727893"/>
                <a:gd name="connsiteY3" fmla="*/ 630865 h 642020"/>
                <a:gd name="connsiteX4" fmla="*/ 1362254 w 2727893"/>
                <a:gd name="connsiteY4" fmla="*/ 627321 h 642020"/>
                <a:gd name="connsiteX5" fmla="*/ 1287826 w 2727893"/>
                <a:gd name="connsiteY5" fmla="*/ 620233 h 642020"/>
                <a:gd name="connsiteX6" fmla="*/ 1266561 w 2727893"/>
                <a:gd name="connsiteY6" fmla="*/ 616688 h 642020"/>
                <a:gd name="connsiteX7" fmla="*/ 1248840 w 2727893"/>
                <a:gd name="connsiteY7" fmla="*/ 613144 h 642020"/>
                <a:gd name="connsiteX8" fmla="*/ 72170 w 2727893"/>
                <a:gd name="connsiteY8" fmla="*/ 609600 h 642020"/>
                <a:gd name="connsiteX9" fmla="*/ 43817 w 2727893"/>
                <a:gd name="connsiteY9" fmla="*/ 577702 h 642020"/>
                <a:gd name="connsiteX10" fmla="*/ 22552 w 2727893"/>
                <a:gd name="connsiteY10" fmla="*/ 563526 h 642020"/>
                <a:gd name="connsiteX11" fmla="*/ 19007 w 2727893"/>
                <a:gd name="connsiteY11" fmla="*/ 545805 h 642020"/>
                <a:gd name="connsiteX12" fmla="*/ 11919 w 2727893"/>
                <a:gd name="connsiteY12" fmla="*/ 531628 h 642020"/>
                <a:gd name="connsiteX13" fmla="*/ 8375 w 2727893"/>
                <a:gd name="connsiteY13" fmla="*/ 510363 h 642020"/>
                <a:gd name="connsiteX14" fmla="*/ 1286 w 2727893"/>
                <a:gd name="connsiteY14" fmla="*/ 489098 h 642020"/>
                <a:gd name="connsiteX15" fmla="*/ 8375 w 2727893"/>
                <a:gd name="connsiteY15" fmla="*/ 336698 h 642020"/>
                <a:gd name="connsiteX16" fmla="*/ 11919 w 2727893"/>
                <a:gd name="connsiteY16" fmla="*/ 326065 h 642020"/>
                <a:gd name="connsiteX17" fmla="*/ 19007 w 2727893"/>
                <a:gd name="connsiteY17" fmla="*/ 311888 h 642020"/>
                <a:gd name="connsiteX18" fmla="*/ 22552 w 2727893"/>
                <a:gd name="connsiteY18" fmla="*/ 301256 h 642020"/>
                <a:gd name="connsiteX19" fmla="*/ 36728 w 2727893"/>
                <a:gd name="connsiteY19" fmla="*/ 279991 h 642020"/>
                <a:gd name="connsiteX20" fmla="*/ 54449 w 2727893"/>
                <a:gd name="connsiteY20" fmla="*/ 262270 h 642020"/>
                <a:gd name="connsiteX21" fmla="*/ 65082 w 2727893"/>
                <a:gd name="connsiteY21" fmla="*/ 258726 h 642020"/>
                <a:gd name="connsiteX22" fmla="*/ 79259 w 2727893"/>
                <a:gd name="connsiteY22" fmla="*/ 244549 h 642020"/>
                <a:gd name="connsiteX23" fmla="*/ 121789 w 2727893"/>
                <a:gd name="connsiteY23" fmla="*/ 233916 h 642020"/>
                <a:gd name="connsiteX24" fmla="*/ 192673 w 2727893"/>
                <a:gd name="connsiteY24" fmla="*/ 223284 h 642020"/>
                <a:gd name="connsiteX25" fmla="*/ 252924 w 2727893"/>
                <a:gd name="connsiteY25" fmla="*/ 216195 h 642020"/>
                <a:gd name="connsiteX26" fmla="*/ 795184 w 2727893"/>
                <a:gd name="connsiteY26" fmla="*/ 212651 h 642020"/>
                <a:gd name="connsiteX27" fmla="*/ 1000747 w 2727893"/>
                <a:gd name="connsiteY27" fmla="*/ 209107 h 642020"/>
                <a:gd name="connsiteX28" fmla="*/ 1029100 w 2727893"/>
                <a:gd name="connsiteY28" fmla="*/ 205563 h 642020"/>
                <a:gd name="connsiteX29" fmla="*/ 1092896 w 2727893"/>
                <a:gd name="connsiteY29" fmla="*/ 198474 h 642020"/>
                <a:gd name="connsiteX30" fmla="*/ 1117705 w 2727893"/>
                <a:gd name="connsiteY30" fmla="*/ 191386 h 642020"/>
                <a:gd name="connsiteX31" fmla="*/ 1153147 w 2727893"/>
                <a:gd name="connsiteY31" fmla="*/ 184298 h 642020"/>
                <a:gd name="connsiteX32" fmla="*/ 1185045 w 2727893"/>
                <a:gd name="connsiteY32" fmla="*/ 180753 h 642020"/>
                <a:gd name="connsiteX33" fmla="*/ 1231119 w 2727893"/>
                <a:gd name="connsiteY33" fmla="*/ 177209 h 642020"/>
                <a:gd name="connsiteX34" fmla="*/ 1280738 w 2727893"/>
                <a:gd name="connsiteY34" fmla="*/ 170121 h 642020"/>
                <a:gd name="connsiteX35" fmla="*/ 1312635 w 2727893"/>
                <a:gd name="connsiteY35" fmla="*/ 159488 h 642020"/>
                <a:gd name="connsiteX36" fmla="*/ 1323268 w 2727893"/>
                <a:gd name="connsiteY36" fmla="*/ 155944 h 642020"/>
                <a:gd name="connsiteX37" fmla="*/ 1333900 w 2727893"/>
                <a:gd name="connsiteY37" fmla="*/ 152400 h 642020"/>
                <a:gd name="connsiteX38" fmla="*/ 1344533 w 2727893"/>
                <a:gd name="connsiteY38" fmla="*/ 141767 h 642020"/>
                <a:gd name="connsiteX39" fmla="*/ 1358710 w 2727893"/>
                <a:gd name="connsiteY39" fmla="*/ 138223 h 642020"/>
                <a:gd name="connsiteX40" fmla="*/ 1372886 w 2727893"/>
                <a:gd name="connsiteY40" fmla="*/ 131135 h 642020"/>
                <a:gd name="connsiteX41" fmla="*/ 1387063 w 2727893"/>
                <a:gd name="connsiteY41" fmla="*/ 127591 h 642020"/>
                <a:gd name="connsiteX42" fmla="*/ 1397696 w 2727893"/>
                <a:gd name="connsiteY42" fmla="*/ 124047 h 642020"/>
                <a:gd name="connsiteX43" fmla="*/ 1408328 w 2727893"/>
                <a:gd name="connsiteY43" fmla="*/ 116958 h 642020"/>
                <a:gd name="connsiteX44" fmla="*/ 1415417 w 2727893"/>
                <a:gd name="connsiteY44" fmla="*/ 109870 h 642020"/>
                <a:gd name="connsiteX45" fmla="*/ 1436682 w 2727893"/>
                <a:gd name="connsiteY45" fmla="*/ 102781 h 642020"/>
                <a:gd name="connsiteX46" fmla="*/ 1457947 w 2727893"/>
                <a:gd name="connsiteY46" fmla="*/ 88605 h 642020"/>
                <a:gd name="connsiteX47" fmla="*/ 1475668 w 2727893"/>
                <a:gd name="connsiteY47" fmla="*/ 74428 h 642020"/>
                <a:gd name="connsiteX48" fmla="*/ 1493389 w 2727893"/>
                <a:gd name="connsiteY48" fmla="*/ 60251 h 642020"/>
                <a:gd name="connsiteX49" fmla="*/ 1504021 w 2727893"/>
                <a:gd name="connsiteY49" fmla="*/ 49619 h 642020"/>
                <a:gd name="connsiteX50" fmla="*/ 1518198 w 2727893"/>
                <a:gd name="connsiteY50" fmla="*/ 28353 h 642020"/>
                <a:gd name="connsiteX51" fmla="*/ 1528831 w 2727893"/>
                <a:gd name="connsiteY51" fmla="*/ 24809 h 642020"/>
                <a:gd name="connsiteX52" fmla="*/ 1539463 w 2727893"/>
                <a:gd name="connsiteY52" fmla="*/ 17721 h 642020"/>
                <a:gd name="connsiteX53" fmla="*/ 1557184 w 2727893"/>
                <a:gd name="connsiteY53" fmla="*/ 3544 h 642020"/>
                <a:gd name="connsiteX54" fmla="*/ 1567817 w 2727893"/>
                <a:gd name="connsiteY54" fmla="*/ 0 h 642020"/>
                <a:gd name="connsiteX55" fmla="*/ 1652877 w 2727893"/>
                <a:gd name="connsiteY55" fmla="*/ 3544 h 642020"/>
                <a:gd name="connsiteX56" fmla="*/ 1709584 w 2727893"/>
                <a:gd name="connsiteY56" fmla="*/ 7088 h 642020"/>
                <a:gd name="connsiteX57" fmla="*/ 1716673 w 2727893"/>
                <a:gd name="connsiteY57" fmla="*/ 14177 h 642020"/>
                <a:gd name="connsiteX58" fmla="*/ 1730849 w 2727893"/>
                <a:gd name="connsiteY58" fmla="*/ 46074 h 642020"/>
                <a:gd name="connsiteX59" fmla="*/ 1737938 w 2727893"/>
                <a:gd name="connsiteY59" fmla="*/ 67340 h 642020"/>
                <a:gd name="connsiteX60" fmla="*/ 1755659 w 2727893"/>
                <a:gd name="connsiteY60" fmla="*/ 88605 h 642020"/>
                <a:gd name="connsiteX61" fmla="*/ 1769835 w 2727893"/>
                <a:gd name="connsiteY61" fmla="*/ 106326 h 642020"/>
                <a:gd name="connsiteX62" fmla="*/ 1773380 w 2727893"/>
                <a:gd name="connsiteY62" fmla="*/ 116958 h 642020"/>
                <a:gd name="connsiteX63" fmla="*/ 1776924 w 2727893"/>
                <a:gd name="connsiteY63" fmla="*/ 145312 h 642020"/>
                <a:gd name="connsiteX64" fmla="*/ 1784012 w 2727893"/>
                <a:gd name="connsiteY64" fmla="*/ 155944 h 642020"/>
                <a:gd name="connsiteX65" fmla="*/ 1787556 w 2727893"/>
                <a:gd name="connsiteY65" fmla="*/ 170121 h 642020"/>
                <a:gd name="connsiteX66" fmla="*/ 1794645 w 2727893"/>
                <a:gd name="connsiteY66" fmla="*/ 177209 h 642020"/>
                <a:gd name="connsiteX67" fmla="*/ 1801733 w 2727893"/>
                <a:gd name="connsiteY67" fmla="*/ 187842 h 642020"/>
                <a:gd name="connsiteX68" fmla="*/ 1815910 w 2727893"/>
                <a:gd name="connsiteY68" fmla="*/ 209107 h 642020"/>
                <a:gd name="connsiteX69" fmla="*/ 1822998 w 2727893"/>
                <a:gd name="connsiteY69" fmla="*/ 219740 h 642020"/>
                <a:gd name="connsiteX70" fmla="*/ 1833631 w 2727893"/>
                <a:gd name="connsiteY70" fmla="*/ 226828 h 642020"/>
                <a:gd name="connsiteX71" fmla="*/ 1861984 w 2727893"/>
                <a:gd name="connsiteY71" fmla="*/ 262270 h 642020"/>
                <a:gd name="connsiteX72" fmla="*/ 1872617 w 2727893"/>
                <a:gd name="connsiteY72" fmla="*/ 269358 h 642020"/>
                <a:gd name="connsiteX73" fmla="*/ 1893882 w 2727893"/>
                <a:gd name="connsiteY73" fmla="*/ 276447 h 642020"/>
                <a:gd name="connsiteX74" fmla="*/ 1936412 w 2727893"/>
                <a:gd name="connsiteY74" fmla="*/ 269358 h 642020"/>
                <a:gd name="connsiteX75" fmla="*/ 1961221 w 2727893"/>
                <a:gd name="connsiteY75" fmla="*/ 255181 h 642020"/>
                <a:gd name="connsiteX76" fmla="*/ 1968310 w 2727893"/>
                <a:gd name="connsiteY76" fmla="*/ 248093 h 642020"/>
                <a:gd name="connsiteX77" fmla="*/ 1982486 w 2727893"/>
                <a:gd name="connsiteY77" fmla="*/ 244549 h 642020"/>
                <a:gd name="connsiteX78" fmla="*/ 2007296 w 2727893"/>
                <a:gd name="connsiteY78" fmla="*/ 237460 h 642020"/>
                <a:gd name="connsiteX79" fmla="*/ 2017928 w 2727893"/>
                <a:gd name="connsiteY79" fmla="*/ 230372 h 642020"/>
                <a:gd name="connsiteX80" fmla="*/ 2035649 w 2727893"/>
                <a:gd name="connsiteY80" fmla="*/ 216195 h 642020"/>
                <a:gd name="connsiteX81" fmla="*/ 2078180 w 2727893"/>
                <a:gd name="connsiteY81" fmla="*/ 205563 h 642020"/>
                <a:gd name="connsiteX82" fmla="*/ 2095900 w 2727893"/>
                <a:gd name="connsiteY82" fmla="*/ 202019 h 642020"/>
                <a:gd name="connsiteX83" fmla="*/ 2138431 w 2727893"/>
                <a:gd name="connsiteY83" fmla="*/ 205563 h 642020"/>
                <a:gd name="connsiteX84" fmla="*/ 2149063 w 2727893"/>
                <a:gd name="connsiteY84" fmla="*/ 212651 h 642020"/>
                <a:gd name="connsiteX85" fmla="*/ 2166784 w 2727893"/>
                <a:gd name="connsiteY85" fmla="*/ 216195 h 642020"/>
                <a:gd name="connsiteX86" fmla="*/ 2195138 w 2727893"/>
                <a:gd name="connsiteY86" fmla="*/ 223284 h 642020"/>
                <a:gd name="connsiteX87" fmla="*/ 2216403 w 2727893"/>
                <a:gd name="connsiteY87" fmla="*/ 230372 h 642020"/>
                <a:gd name="connsiteX88" fmla="*/ 2258933 w 2727893"/>
                <a:gd name="connsiteY88" fmla="*/ 237460 h 642020"/>
                <a:gd name="connsiteX89" fmla="*/ 2273110 w 2727893"/>
                <a:gd name="connsiteY89" fmla="*/ 241005 h 642020"/>
                <a:gd name="connsiteX90" fmla="*/ 2283742 w 2727893"/>
                <a:gd name="connsiteY90" fmla="*/ 244549 h 642020"/>
                <a:gd name="connsiteX91" fmla="*/ 2305007 w 2727893"/>
                <a:gd name="connsiteY91" fmla="*/ 248093 h 642020"/>
                <a:gd name="connsiteX92" fmla="*/ 2329817 w 2727893"/>
                <a:gd name="connsiteY92" fmla="*/ 265814 h 642020"/>
                <a:gd name="connsiteX93" fmla="*/ 2343993 w 2727893"/>
                <a:gd name="connsiteY93" fmla="*/ 272902 h 642020"/>
                <a:gd name="connsiteX94" fmla="*/ 2354626 w 2727893"/>
                <a:gd name="connsiteY94" fmla="*/ 279991 h 642020"/>
                <a:gd name="connsiteX95" fmla="*/ 2368803 w 2727893"/>
                <a:gd name="connsiteY95" fmla="*/ 287079 h 642020"/>
                <a:gd name="connsiteX96" fmla="*/ 2379435 w 2727893"/>
                <a:gd name="connsiteY96" fmla="*/ 294167 h 642020"/>
                <a:gd name="connsiteX97" fmla="*/ 2393612 w 2727893"/>
                <a:gd name="connsiteY97" fmla="*/ 304800 h 642020"/>
                <a:gd name="connsiteX98" fmla="*/ 2404245 w 2727893"/>
                <a:gd name="connsiteY98" fmla="*/ 308344 h 642020"/>
                <a:gd name="connsiteX99" fmla="*/ 2432598 w 2727893"/>
                <a:gd name="connsiteY99" fmla="*/ 322521 h 642020"/>
                <a:gd name="connsiteX100" fmla="*/ 2446775 w 2727893"/>
                <a:gd name="connsiteY100" fmla="*/ 333153 h 642020"/>
                <a:gd name="connsiteX101" fmla="*/ 2457407 w 2727893"/>
                <a:gd name="connsiteY101" fmla="*/ 336698 h 642020"/>
                <a:gd name="connsiteX102" fmla="*/ 2475128 w 2727893"/>
                <a:gd name="connsiteY102" fmla="*/ 350874 h 642020"/>
                <a:gd name="connsiteX103" fmla="*/ 2496393 w 2727893"/>
                <a:gd name="connsiteY103" fmla="*/ 357963 h 642020"/>
                <a:gd name="connsiteX104" fmla="*/ 2521203 w 2727893"/>
                <a:gd name="connsiteY104" fmla="*/ 368595 h 642020"/>
                <a:gd name="connsiteX105" fmla="*/ 2546012 w 2727893"/>
                <a:gd name="connsiteY105" fmla="*/ 382772 h 642020"/>
                <a:gd name="connsiteX106" fmla="*/ 2577910 w 2727893"/>
                <a:gd name="connsiteY106" fmla="*/ 393405 h 642020"/>
                <a:gd name="connsiteX107" fmla="*/ 2599175 w 2727893"/>
                <a:gd name="connsiteY107" fmla="*/ 400493 h 642020"/>
                <a:gd name="connsiteX108" fmla="*/ 2609807 w 2727893"/>
                <a:gd name="connsiteY108" fmla="*/ 404037 h 642020"/>
                <a:gd name="connsiteX109" fmla="*/ 2627528 w 2727893"/>
                <a:gd name="connsiteY109" fmla="*/ 421758 h 642020"/>
                <a:gd name="connsiteX110" fmla="*/ 2648793 w 2727893"/>
                <a:gd name="connsiteY110" fmla="*/ 435935 h 642020"/>
                <a:gd name="connsiteX111" fmla="*/ 2655882 w 2727893"/>
                <a:gd name="connsiteY111" fmla="*/ 443023 h 642020"/>
                <a:gd name="connsiteX112" fmla="*/ 2673603 w 2727893"/>
                <a:gd name="connsiteY112" fmla="*/ 457200 h 642020"/>
                <a:gd name="connsiteX113" fmla="*/ 2677147 w 2727893"/>
                <a:gd name="connsiteY113" fmla="*/ 467833 h 642020"/>
                <a:gd name="connsiteX114" fmla="*/ 2687780 w 2727893"/>
                <a:gd name="connsiteY114" fmla="*/ 474921 h 642020"/>
                <a:gd name="connsiteX115" fmla="*/ 2698412 w 2727893"/>
                <a:gd name="connsiteY115" fmla="*/ 485553 h 642020"/>
                <a:gd name="connsiteX116" fmla="*/ 2712589 w 2727893"/>
                <a:gd name="connsiteY116" fmla="*/ 503274 h 642020"/>
                <a:gd name="connsiteX117" fmla="*/ 2726766 w 2727893"/>
                <a:gd name="connsiteY117" fmla="*/ 535172 h 642020"/>
                <a:gd name="connsiteX118" fmla="*/ 2723221 w 2727893"/>
                <a:gd name="connsiteY118" fmla="*/ 623777 h 642020"/>
                <a:gd name="connsiteX119" fmla="*/ 2698412 w 2727893"/>
                <a:gd name="connsiteY119" fmla="*/ 627321 h 642020"/>
                <a:gd name="connsiteX120" fmla="*/ 2701956 w 2727893"/>
                <a:gd name="connsiteY120" fmla="*/ 641498 h 64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727893" h="642020">
                  <a:moveTo>
                    <a:pt x="2701956" y="641498"/>
                  </a:moveTo>
                  <a:cubicBezTo>
                    <a:pt x="2696640" y="643270"/>
                    <a:pt x="2678184" y="640141"/>
                    <a:pt x="2666514" y="637953"/>
                  </a:cubicBezTo>
                  <a:cubicBezTo>
                    <a:pt x="2659170" y="636576"/>
                    <a:pt x="2645249" y="630865"/>
                    <a:pt x="2645249" y="630865"/>
                  </a:cubicBezTo>
                  <a:cubicBezTo>
                    <a:pt x="2171027" y="647217"/>
                    <a:pt x="2493075" y="637401"/>
                    <a:pt x="1404784" y="630865"/>
                  </a:cubicBezTo>
                  <a:cubicBezTo>
                    <a:pt x="1390558" y="630780"/>
                    <a:pt x="1376421" y="628609"/>
                    <a:pt x="1362254" y="627321"/>
                  </a:cubicBezTo>
                  <a:cubicBezTo>
                    <a:pt x="1337435" y="625065"/>
                    <a:pt x="1312408" y="624331"/>
                    <a:pt x="1287826" y="620233"/>
                  </a:cubicBezTo>
                  <a:lnTo>
                    <a:pt x="1266561" y="616688"/>
                  </a:lnTo>
                  <a:cubicBezTo>
                    <a:pt x="1260634" y="615610"/>
                    <a:pt x="1254864" y="613180"/>
                    <a:pt x="1248840" y="613144"/>
                  </a:cubicBezTo>
                  <a:lnTo>
                    <a:pt x="72170" y="609600"/>
                  </a:lnTo>
                  <a:cubicBezTo>
                    <a:pt x="59522" y="590627"/>
                    <a:pt x="68092" y="601977"/>
                    <a:pt x="43817" y="577702"/>
                  </a:cubicBezTo>
                  <a:cubicBezTo>
                    <a:pt x="30544" y="564429"/>
                    <a:pt x="37938" y="568655"/>
                    <a:pt x="22552" y="563526"/>
                  </a:cubicBezTo>
                  <a:cubicBezTo>
                    <a:pt x="21370" y="557619"/>
                    <a:pt x="20912" y="551520"/>
                    <a:pt x="19007" y="545805"/>
                  </a:cubicBezTo>
                  <a:cubicBezTo>
                    <a:pt x="17336" y="540793"/>
                    <a:pt x="13437" y="536689"/>
                    <a:pt x="11919" y="531628"/>
                  </a:cubicBezTo>
                  <a:cubicBezTo>
                    <a:pt x="9854" y="524745"/>
                    <a:pt x="10118" y="517335"/>
                    <a:pt x="8375" y="510363"/>
                  </a:cubicBezTo>
                  <a:cubicBezTo>
                    <a:pt x="6563" y="503114"/>
                    <a:pt x="1286" y="489098"/>
                    <a:pt x="1286" y="489098"/>
                  </a:cubicBezTo>
                  <a:cubicBezTo>
                    <a:pt x="2994" y="422509"/>
                    <a:pt x="-6140" y="387503"/>
                    <a:pt x="8375" y="336698"/>
                  </a:cubicBezTo>
                  <a:cubicBezTo>
                    <a:pt x="9401" y="333106"/>
                    <a:pt x="10447" y="329499"/>
                    <a:pt x="11919" y="326065"/>
                  </a:cubicBezTo>
                  <a:cubicBezTo>
                    <a:pt x="14000" y="321209"/>
                    <a:pt x="16926" y="316744"/>
                    <a:pt x="19007" y="311888"/>
                  </a:cubicBezTo>
                  <a:cubicBezTo>
                    <a:pt x="20479" y="308454"/>
                    <a:pt x="20738" y="304522"/>
                    <a:pt x="22552" y="301256"/>
                  </a:cubicBezTo>
                  <a:cubicBezTo>
                    <a:pt x="26689" y="293809"/>
                    <a:pt x="32003" y="287079"/>
                    <a:pt x="36728" y="279991"/>
                  </a:cubicBezTo>
                  <a:cubicBezTo>
                    <a:pt x="43816" y="269359"/>
                    <a:pt x="42636" y="268176"/>
                    <a:pt x="54449" y="262270"/>
                  </a:cubicBezTo>
                  <a:cubicBezTo>
                    <a:pt x="57791" y="260599"/>
                    <a:pt x="61538" y="259907"/>
                    <a:pt x="65082" y="258726"/>
                  </a:cubicBezTo>
                  <a:cubicBezTo>
                    <a:pt x="69808" y="254000"/>
                    <a:pt x="72919" y="246662"/>
                    <a:pt x="79259" y="244549"/>
                  </a:cubicBezTo>
                  <a:cubicBezTo>
                    <a:pt x="99062" y="237948"/>
                    <a:pt x="89634" y="240686"/>
                    <a:pt x="121789" y="233916"/>
                  </a:cubicBezTo>
                  <a:cubicBezTo>
                    <a:pt x="164384" y="224949"/>
                    <a:pt x="149667" y="227584"/>
                    <a:pt x="192673" y="223284"/>
                  </a:cubicBezTo>
                  <a:cubicBezTo>
                    <a:pt x="216552" y="218508"/>
                    <a:pt x="222790" y="216560"/>
                    <a:pt x="252924" y="216195"/>
                  </a:cubicBezTo>
                  <a:lnTo>
                    <a:pt x="795184" y="212651"/>
                  </a:lnTo>
                  <a:lnTo>
                    <a:pt x="1000747" y="209107"/>
                  </a:lnTo>
                  <a:cubicBezTo>
                    <a:pt x="1010267" y="208819"/>
                    <a:pt x="1019634" y="206615"/>
                    <a:pt x="1029100" y="205563"/>
                  </a:cubicBezTo>
                  <a:cubicBezTo>
                    <a:pt x="1109875" y="196588"/>
                    <a:pt x="1023996" y="207088"/>
                    <a:pt x="1092896" y="198474"/>
                  </a:cubicBezTo>
                  <a:cubicBezTo>
                    <a:pt x="1104055" y="194754"/>
                    <a:pt x="1105243" y="194056"/>
                    <a:pt x="1117705" y="191386"/>
                  </a:cubicBezTo>
                  <a:cubicBezTo>
                    <a:pt x="1129486" y="188862"/>
                    <a:pt x="1141173" y="185629"/>
                    <a:pt x="1153147" y="184298"/>
                  </a:cubicBezTo>
                  <a:cubicBezTo>
                    <a:pt x="1163780" y="183116"/>
                    <a:pt x="1174391" y="181722"/>
                    <a:pt x="1185045" y="180753"/>
                  </a:cubicBezTo>
                  <a:cubicBezTo>
                    <a:pt x="1200385" y="179358"/>
                    <a:pt x="1215785" y="178669"/>
                    <a:pt x="1231119" y="177209"/>
                  </a:cubicBezTo>
                  <a:cubicBezTo>
                    <a:pt x="1251820" y="175238"/>
                    <a:pt x="1261232" y="173372"/>
                    <a:pt x="1280738" y="170121"/>
                  </a:cubicBezTo>
                  <a:lnTo>
                    <a:pt x="1312635" y="159488"/>
                  </a:lnTo>
                  <a:lnTo>
                    <a:pt x="1323268" y="155944"/>
                  </a:lnTo>
                  <a:lnTo>
                    <a:pt x="1333900" y="152400"/>
                  </a:lnTo>
                  <a:cubicBezTo>
                    <a:pt x="1337444" y="148856"/>
                    <a:pt x="1340181" y="144254"/>
                    <a:pt x="1344533" y="141767"/>
                  </a:cubicBezTo>
                  <a:cubicBezTo>
                    <a:pt x="1348762" y="139350"/>
                    <a:pt x="1354149" y="139933"/>
                    <a:pt x="1358710" y="138223"/>
                  </a:cubicBezTo>
                  <a:cubicBezTo>
                    <a:pt x="1363657" y="136368"/>
                    <a:pt x="1367939" y="132990"/>
                    <a:pt x="1372886" y="131135"/>
                  </a:cubicBezTo>
                  <a:cubicBezTo>
                    <a:pt x="1377447" y="129425"/>
                    <a:pt x="1382379" y="128929"/>
                    <a:pt x="1387063" y="127591"/>
                  </a:cubicBezTo>
                  <a:cubicBezTo>
                    <a:pt x="1390655" y="126565"/>
                    <a:pt x="1394152" y="125228"/>
                    <a:pt x="1397696" y="124047"/>
                  </a:cubicBezTo>
                  <a:cubicBezTo>
                    <a:pt x="1401240" y="121684"/>
                    <a:pt x="1405002" y="119619"/>
                    <a:pt x="1408328" y="116958"/>
                  </a:cubicBezTo>
                  <a:cubicBezTo>
                    <a:pt x="1410937" y="114871"/>
                    <a:pt x="1412428" y="111364"/>
                    <a:pt x="1415417" y="109870"/>
                  </a:cubicBezTo>
                  <a:cubicBezTo>
                    <a:pt x="1422100" y="106528"/>
                    <a:pt x="1430465" y="106925"/>
                    <a:pt x="1436682" y="102781"/>
                  </a:cubicBezTo>
                  <a:lnTo>
                    <a:pt x="1457947" y="88605"/>
                  </a:lnTo>
                  <a:cubicBezTo>
                    <a:pt x="1478260" y="58133"/>
                    <a:pt x="1451212" y="93993"/>
                    <a:pt x="1475668" y="74428"/>
                  </a:cubicBezTo>
                  <a:cubicBezTo>
                    <a:pt x="1498570" y="56106"/>
                    <a:pt x="1466662" y="69159"/>
                    <a:pt x="1493389" y="60251"/>
                  </a:cubicBezTo>
                  <a:cubicBezTo>
                    <a:pt x="1496933" y="56707"/>
                    <a:pt x="1500944" y="53575"/>
                    <a:pt x="1504021" y="49619"/>
                  </a:cubicBezTo>
                  <a:cubicBezTo>
                    <a:pt x="1509251" y="42894"/>
                    <a:pt x="1510116" y="31047"/>
                    <a:pt x="1518198" y="28353"/>
                  </a:cubicBezTo>
                  <a:lnTo>
                    <a:pt x="1528831" y="24809"/>
                  </a:lnTo>
                  <a:cubicBezTo>
                    <a:pt x="1532375" y="22446"/>
                    <a:pt x="1536137" y="20382"/>
                    <a:pt x="1539463" y="17721"/>
                  </a:cubicBezTo>
                  <a:cubicBezTo>
                    <a:pt x="1550447" y="8934"/>
                    <a:pt x="1542646" y="10813"/>
                    <a:pt x="1557184" y="3544"/>
                  </a:cubicBezTo>
                  <a:cubicBezTo>
                    <a:pt x="1560526" y="1873"/>
                    <a:pt x="1564273" y="1181"/>
                    <a:pt x="1567817" y="0"/>
                  </a:cubicBezTo>
                  <a:lnTo>
                    <a:pt x="1652877" y="3544"/>
                  </a:lnTo>
                  <a:cubicBezTo>
                    <a:pt x="1671793" y="4490"/>
                    <a:pt x="1690902" y="3974"/>
                    <a:pt x="1709584" y="7088"/>
                  </a:cubicBezTo>
                  <a:cubicBezTo>
                    <a:pt x="1712880" y="7637"/>
                    <a:pt x="1714310" y="11814"/>
                    <a:pt x="1716673" y="14177"/>
                  </a:cubicBezTo>
                  <a:cubicBezTo>
                    <a:pt x="1725108" y="39483"/>
                    <a:pt x="1719616" y="29225"/>
                    <a:pt x="1730849" y="46074"/>
                  </a:cubicBezTo>
                  <a:cubicBezTo>
                    <a:pt x="1733212" y="53163"/>
                    <a:pt x="1733793" y="61123"/>
                    <a:pt x="1737938" y="67340"/>
                  </a:cubicBezTo>
                  <a:cubicBezTo>
                    <a:pt x="1755536" y="93736"/>
                    <a:pt x="1732918" y="61317"/>
                    <a:pt x="1755659" y="88605"/>
                  </a:cubicBezTo>
                  <a:cubicBezTo>
                    <a:pt x="1778024" y="115442"/>
                    <a:pt x="1749205" y="85693"/>
                    <a:pt x="1769835" y="106326"/>
                  </a:cubicBezTo>
                  <a:cubicBezTo>
                    <a:pt x="1771017" y="109870"/>
                    <a:pt x="1772712" y="113282"/>
                    <a:pt x="1773380" y="116958"/>
                  </a:cubicBezTo>
                  <a:cubicBezTo>
                    <a:pt x="1775084" y="126329"/>
                    <a:pt x="1774418" y="136123"/>
                    <a:pt x="1776924" y="145312"/>
                  </a:cubicBezTo>
                  <a:cubicBezTo>
                    <a:pt x="1778045" y="149421"/>
                    <a:pt x="1781649" y="152400"/>
                    <a:pt x="1784012" y="155944"/>
                  </a:cubicBezTo>
                  <a:cubicBezTo>
                    <a:pt x="1785193" y="160670"/>
                    <a:pt x="1785378" y="165764"/>
                    <a:pt x="1787556" y="170121"/>
                  </a:cubicBezTo>
                  <a:cubicBezTo>
                    <a:pt x="1789050" y="173110"/>
                    <a:pt x="1792558" y="174600"/>
                    <a:pt x="1794645" y="177209"/>
                  </a:cubicBezTo>
                  <a:cubicBezTo>
                    <a:pt x="1797306" y="180535"/>
                    <a:pt x="1799620" y="184144"/>
                    <a:pt x="1801733" y="187842"/>
                  </a:cubicBezTo>
                  <a:cubicBezTo>
                    <a:pt x="1823165" y="225350"/>
                    <a:pt x="1796958" y="185418"/>
                    <a:pt x="1815910" y="209107"/>
                  </a:cubicBezTo>
                  <a:cubicBezTo>
                    <a:pt x="1818571" y="212433"/>
                    <a:pt x="1819986" y="216728"/>
                    <a:pt x="1822998" y="219740"/>
                  </a:cubicBezTo>
                  <a:cubicBezTo>
                    <a:pt x="1826010" y="222752"/>
                    <a:pt x="1830087" y="224465"/>
                    <a:pt x="1833631" y="226828"/>
                  </a:cubicBezTo>
                  <a:cubicBezTo>
                    <a:pt x="1841214" y="238203"/>
                    <a:pt x="1849864" y="254191"/>
                    <a:pt x="1861984" y="262270"/>
                  </a:cubicBezTo>
                  <a:cubicBezTo>
                    <a:pt x="1865528" y="264633"/>
                    <a:pt x="1868725" y="267628"/>
                    <a:pt x="1872617" y="269358"/>
                  </a:cubicBezTo>
                  <a:cubicBezTo>
                    <a:pt x="1879445" y="272393"/>
                    <a:pt x="1893882" y="276447"/>
                    <a:pt x="1893882" y="276447"/>
                  </a:cubicBezTo>
                  <a:cubicBezTo>
                    <a:pt x="1911640" y="274473"/>
                    <a:pt x="1921865" y="275592"/>
                    <a:pt x="1936412" y="269358"/>
                  </a:cubicBezTo>
                  <a:cubicBezTo>
                    <a:pt x="1944254" y="265997"/>
                    <a:pt x="1954372" y="260660"/>
                    <a:pt x="1961221" y="255181"/>
                  </a:cubicBezTo>
                  <a:cubicBezTo>
                    <a:pt x="1963830" y="253094"/>
                    <a:pt x="1965321" y="249587"/>
                    <a:pt x="1968310" y="248093"/>
                  </a:cubicBezTo>
                  <a:cubicBezTo>
                    <a:pt x="1972667" y="245915"/>
                    <a:pt x="1977803" y="245887"/>
                    <a:pt x="1982486" y="244549"/>
                  </a:cubicBezTo>
                  <a:cubicBezTo>
                    <a:pt x="2018107" y="234372"/>
                    <a:pt x="1962939" y="248552"/>
                    <a:pt x="2007296" y="237460"/>
                  </a:cubicBezTo>
                  <a:cubicBezTo>
                    <a:pt x="2010840" y="235097"/>
                    <a:pt x="2014602" y="233033"/>
                    <a:pt x="2017928" y="230372"/>
                  </a:cubicBezTo>
                  <a:cubicBezTo>
                    <a:pt x="2028912" y="221585"/>
                    <a:pt x="2021111" y="223464"/>
                    <a:pt x="2035649" y="216195"/>
                  </a:cubicBezTo>
                  <a:cubicBezTo>
                    <a:pt x="2055173" y="206433"/>
                    <a:pt x="2054889" y="209445"/>
                    <a:pt x="2078180" y="205563"/>
                  </a:cubicBezTo>
                  <a:cubicBezTo>
                    <a:pt x="2084122" y="204573"/>
                    <a:pt x="2089993" y="203200"/>
                    <a:pt x="2095900" y="202019"/>
                  </a:cubicBezTo>
                  <a:cubicBezTo>
                    <a:pt x="2110077" y="203200"/>
                    <a:pt x="2124481" y="202773"/>
                    <a:pt x="2138431" y="205563"/>
                  </a:cubicBezTo>
                  <a:cubicBezTo>
                    <a:pt x="2142608" y="206398"/>
                    <a:pt x="2145075" y="211155"/>
                    <a:pt x="2149063" y="212651"/>
                  </a:cubicBezTo>
                  <a:cubicBezTo>
                    <a:pt x="2154703" y="214766"/>
                    <a:pt x="2160914" y="214840"/>
                    <a:pt x="2166784" y="216195"/>
                  </a:cubicBezTo>
                  <a:cubicBezTo>
                    <a:pt x="2176277" y="218386"/>
                    <a:pt x="2185896" y="220203"/>
                    <a:pt x="2195138" y="223284"/>
                  </a:cubicBezTo>
                  <a:cubicBezTo>
                    <a:pt x="2202226" y="225647"/>
                    <a:pt x="2209006" y="229315"/>
                    <a:pt x="2216403" y="230372"/>
                  </a:cubicBezTo>
                  <a:cubicBezTo>
                    <a:pt x="2237104" y="233329"/>
                    <a:pt x="2240283" y="233315"/>
                    <a:pt x="2258933" y="237460"/>
                  </a:cubicBezTo>
                  <a:cubicBezTo>
                    <a:pt x="2263688" y="238517"/>
                    <a:pt x="2268426" y="239667"/>
                    <a:pt x="2273110" y="241005"/>
                  </a:cubicBezTo>
                  <a:cubicBezTo>
                    <a:pt x="2276702" y="242031"/>
                    <a:pt x="2280095" y="243739"/>
                    <a:pt x="2283742" y="244549"/>
                  </a:cubicBezTo>
                  <a:cubicBezTo>
                    <a:pt x="2290757" y="246108"/>
                    <a:pt x="2297919" y="246912"/>
                    <a:pt x="2305007" y="248093"/>
                  </a:cubicBezTo>
                  <a:cubicBezTo>
                    <a:pt x="2311099" y="252662"/>
                    <a:pt x="2322556" y="261665"/>
                    <a:pt x="2329817" y="265814"/>
                  </a:cubicBezTo>
                  <a:cubicBezTo>
                    <a:pt x="2334404" y="268435"/>
                    <a:pt x="2339406" y="270281"/>
                    <a:pt x="2343993" y="272902"/>
                  </a:cubicBezTo>
                  <a:cubicBezTo>
                    <a:pt x="2347692" y="275016"/>
                    <a:pt x="2350927" y="277878"/>
                    <a:pt x="2354626" y="279991"/>
                  </a:cubicBezTo>
                  <a:cubicBezTo>
                    <a:pt x="2359213" y="282612"/>
                    <a:pt x="2364216" y="284458"/>
                    <a:pt x="2368803" y="287079"/>
                  </a:cubicBezTo>
                  <a:cubicBezTo>
                    <a:pt x="2372501" y="289192"/>
                    <a:pt x="2375969" y="291691"/>
                    <a:pt x="2379435" y="294167"/>
                  </a:cubicBezTo>
                  <a:cubicBezTo>
                    <a:pt x="2384242" y="297600"/>
                    <a:pt x="2388483" y="301869"/>
                    <a:pt x="2393612" y="304800"/>
                  </a:cubicBezTo>
                  <a:cubicBezTo>
                    <a:pt x="2396856" y="306654"/>
                    <a:pt x="2400903" y="306673"/>
                    <a:pt x="2404245" y="308344"/>
                  </a:cubicBezTo>
                  <a:cubicBezTo>
                    <a:pt x="2437727" y="325085"/>
                    <a:pt x="2408621" y="314529"/>
                    <a:pt x="2432598" y="322521"/>
                  </a:cubicBezTo>
                  <a:cubicBezTo>
                    <a:pt x="2437324" y="326065"/>
                    <a:pt x="2441646" y="330222"/>
                    <a:pt x="2446775" y="333153"/>
                  </a:cubicBezTo>
                  <a:cubicBezTo>
                    <a:pt x="2450019" y="335007"/>
                    <a:pt x="2454204" y="334776"/>
                    <a:pt x="2457407" y="336698"/>
                  </a:cubicBezTo>
                  <a:cubicBezTo>
                    <a:pt x="2478441" y="349319"/>
                    <a:pt x="2447780" y="338719"/>
                    <a:pt x="2475128" y="350874"/>
                  </a:cubicBezTo>
                  <a:cubicBezTo>
                    <a:pt x="2481956" y="353909"/>
                    <a:pt x="2496393" y="357963"/>
                    <a:pt x="2496393" y="357963"/>
                  </a:cubicBezTo>
                  <a:cubicBezTo>
                    <a:pt x="2510072" y="371640"/>
                    <a:pt x="2496004" y="360195"/>
                    <a:pt x="2521203" y="368595"/>
                  </a:cubicBezTo>
                  <a:cubicBezTo>
                    <a:pt x="2539844" y="374809"/>
                    <a:pt x="2530456" y="374994"/>
                    <a:pt x="2546012" y="382772"/>
                  </a:cubicBezTo>
                  <a:cubicBezTo>
                    <a:pt x="2563771" y="391651"/>
                    <a:pt x="2560995" y="388330"/>
                    <a:pt x="2577910" y="393405"/>
                  </a:cubicBezTo>
                  <a:cubicBezTo>
                    <a:pt x="2585067" y="395552"/>
                    <a:pt x="2592087" y="398130"/>
                    <a:pt x="2599175" y="400493"/>
                  </a:cubicBezTo>
                  <a:lnTo>
                    <a:pt x="2609807" y="404037"/>
                  </a:lnTo>
                  <a:cubicBezTo>
                    <a:pt x="2615714" y="409944"/>
                    <a:pt x="2620577" y="417124"/>
                    <a:pt x="2627528" y="421758"/>
                  </a:cubicBezTo>
                  <a:cubicBezTo>
                    <a:pt x="2634616" y="426484"/>
                    <a:pt x="2642769" y="429911"/>
                    <a:pt x="2648793" y="435935"/>
                  </a:cubicBezTo>
                  <a:cubicBezTo>
                    <a:pt x="2651156" y="438298"/>
                    <a:pt x="2653273" y="440936"/>
                    <a:pt x="2655882" y="443023"/>
                  </a:cubicBezTo>
                  <a:cubicBezTo>
                    <a:pt x="2678237" y="460907"/>
                    <a:pt x="2656486" y="440086"/>
                    <a:pt x="2673603" y="457200"/>
                  </a:cubicBezTo>
                  <a:cubicBezTo>
                    <a:pt x="2674784" y="460744"/>
                    <a:pt x="2674813" y="464916"/>
                    <a:pt x="2677147" y="467833"/>
                  </a:cubicBezTo>
                  <a:cubicBezTo>
                    <a:pt x="2679808" y="471159"/>
                    <a:pt x="2684508" y="472194"/>
                    <a:pt x="2687780" y="474921"/>
                  </a:cubicBezTo>
                  <a:cubicBezTo>
                    <a:pt x="2691630" y="478129"/>
                    <a:pt x="2695204" y="481703"/>
                    <a:pt x="2698412" y="485553"/>
                  </a:cubicBezTo>
                  <a:cubicBezTo>
                    <a:pt x="2720756" y="512367"/>
                    <a:pt x="2691974" y="482662"/>
                    <a:pt x="2712589" y="503274"/>
                  </a:cubicBezTo>
                  <a:cubicBezTo>
                    <a:pt x="2721024" y="528581"/>
                    <a:pt x="2715532" y="518323"/>
                    <a:pt x="2726766" y="535172"/>
                  </a:cubicBezTo>
                  <a:cubicBezTo>
                    <a:pt x="2725584" y="564707"/>
                    <a:pt x="2731914" y="595526"/>
                    <a:pt x="2723221" y="623777"/>
                  </a:cubicBezTo>
                  <a:cubicBezTo>
                    <a:pt x="2720764" y="631761"/>
                    <a:pt x="2706046" y="623928"/>
                    <a:pt x="2698412" y="627321"/>
                  </a:cubicBezTo>
                  <a:cubicBezTo>
                    <a:pt x="2690669" y="630762"/>
                    <a:pt x="2707272" y="639726"/>
                    <a:pt x="2701956" y="6414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5400" y="1676400"/>
              <a:ext cx="1066800" cy="110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036288" y="2853070"/>
            <a:ext cx="3161414" cy="149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36288" y="4430635"/>
            <a:ext cx="3161414" cy="1495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/>
          <a:lstStyle/>
          <a:p>
            <a:r>
              <a:rPr lang="en-US" dirty="0" smtClean="0"/>
              <a:t>Where are the 10-keV photons?..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06440" y="1524000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800" b="1" i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28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28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n+1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4l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35814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08922" y="5257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" y="34290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32766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259211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25321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2288" y="2479615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26670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08922" y="53340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16874" y="54102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979910" y="53178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65866" y="53178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42609" y="5244064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27275" y="5241155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18391" y="51654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99019" y="51654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69444" y="5165283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51268" y="5171458"/>
            <a:ext cx="184666" cy="18466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1200" y="34890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165866" y="3488742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50532" y="33366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35198" y="33366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11941" y="33366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96607" y="33366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69444" y="33366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54350" y="33366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35934" y="31842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20600" y="3184267"/>
            <a:ext cx="184666" cy="1846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22288" y="2574667"/>
            <a:ext cx="184666" cy="1846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27531" y="2499777"/>
            <a:ext cx="184666" cy="1846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28267" y="2439221"/>
            <a:ext cx="184666" cy="1846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75408" y="2387282"/>
            <a:ext cx="184666" cy="1846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28" idx="5"/>
            <a:endCxn id="26" idx="1"/>
          </p:cNvCxnSpPr>
          <p:nvPr/>
        </p:nvCxnSpPr>
        <p:spPr>
          <a:xfrm>
            <a:off x="2323488" y="3646364"/>
            <a:ext cx="954824" cy="155213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4"/>
            <a:endCxn id="26" idx="7"/>
          </p:cNvCxnSpPr>
          <p:nvPr/>
        </p:nvCxnSpPr>
        <p:spPr>
          <a:xfrm flipH="1">
            <a:off x="3408890" y="3368933"/>
            <a:ext cx="304043" cy="182956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" idx="4"/>
          </p:cNvCxnSpPr>
          <p:nvPr/>
        </p:nvCxnSpPr>
        <p:spPr>
          <a:xfrm flipH="1">
            <a:off x="3343601" y="2623887"/>
            <a:ext cx="276999" cy="25645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5"/>
            <a:endCxn id="26" idx="0"/>
          </p:cNvCxnSpPr>
          <p:nvPr/>
        </p:nvCxnSpPr>
        <p:spPr>
          <a:xfrm>
            <a:off x="1979910" y="2732289"/>
            <a:ext cx="1363691" cy="243916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6315" y="522553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9745" y="514933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6132" y="505648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3/2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551" y="33967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80044" y="32542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14717" y="30919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3d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6315" y="244707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5495" y="23714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4p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7953" y="2297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4d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14717" y="222864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4f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ight Brace 60"/>
          <p:cNvSpPr/>
          <p:nvPr/>
        </p:nvSpPr>
        <p:spPr>
          <a:xfrm>
            <a:off x="4681330" y="3581400"/>
            <a:ext cx="228600" cy="1670666"/>
          </a:xfrm>
          <a:prstGeom prst="rightBrac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Brace 61"/>
          <p:cNvSpPr/>
          <p:nvPr/>
        </p:nvSpPr>
        <p:spPr>
          <a:xfrm>
            <a:off x="5806440" y="3276600"/>
            <a:ext cx="304800" cy="1975466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Brace 62"/>
          <p:cNvSpPr/>
          <p:nvPr/>
        </p:nvSpPr>
        <p:spPr>
          <a:xfrm>
            <a:off x="7403629" y="2520770"/>
            <a:ext cx="228600" cy="2736845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909930" y="423206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~8keV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72200" y="407966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~9keV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72400" y="369629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~11keV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16949"/>
            <a:ext cx="6253888" cy="520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7101"/>
            <a:ext cx="8229600" cy="1069848"/>
          </a:xfrm>
        </p:spPr>
        <p:txBody>
          <a:bodyPr/>
          <a:lstStyle/>
          <a:p>
            <a:r>
              <a:rPr lang="en-US" dirty="0" smtClean="0"/>
              <a:t>X-ray emission (</a:t>
            </a:r>
            <a:r>
              <a:rPr lang="en-US" dirty="0" err="1" smtClean="0"/>
              <a:t>Ge</a:t>
            </a:r>
            <a:r>
              <a:rPr lang="en-US" dirty="0" smtClean="0"/>
              <a:t> detector)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736149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-4l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3634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-3d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022149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400" b="1" i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-3s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65759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and C: horizontal</a:t>
            </a:r>
          </a:p>
          <a:p>
            <a:endParaRPr lang="en-US" dirty="0" smtClean="0"/>
          </a:p>
          <a:p>
            <a:r>
              <a:rPr lang="en-US" dirty="0" smtClean="0"/>
              <a:t>A: slant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2925532"/>
            <a:ext cx="1371600" cy="230833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6600" y="4647914"/>
            <a:ext cx="198120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76600" y="5326949"/>
            <a:ext cx="198120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54803" y="1598213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n&gt;0 transitions into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2p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3/2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hole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r>
              <a:rPr lang="en-US" dirty="0" smtClean="0"/>
              <a:t>A new </a:t>
            </a:r>
            <a:r>
              <a:rPr lang="en-US" i="1" dirty="0" smtClean="0">
                <a:solidFill>
                  <a:srgbClr val="FF0000"/>
                </a:solidFill>
              </a:rPr>
              <a:t>in situ</a:t>
            </a:r>
            <a:r>
              <a:rPr lang="en-US" i="1" dirty="0" smtClean="0"/>
              <a:t> </a:t>
            </a:r>
            <a:r>
              <a:rPr lang="en-US" dirty="0" smtClean="0"/>
              <a:t>method to measure multi-keV dielectronic resonances in 3d</a:t>
            </a:r>
            <a:r>
              <a:rPr lang="en-US" baseline="30000" dirty="0" smtClean="0"/>
              <a:t>n</a:t>
            </a:r>
            <a:r>
              <a:rPr lang="en-US" dirty="0" smtClean="0"/>
              <a:t> ions using ratios of EUV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magnetic-dipole</a:t>
            </a:r>
            <a:r>
              <a:rPr lang="en-US" dirty="0" smtClean="0"/>
              <a:t> lines</a:t>
            </a:r>
          </a:p>
          <a:p>
            <a:r>
              <a:rPr lang="en-US" dirty="0" smtClean="0"/>
              <a:t>First resolved measurements of </a:t>
            </a:r>
            <a:r>
              <a:rPr lang="en-US" dirty="0" smtClean="0">
                <a:solidFill>
                  <a:srgbClr val="C00000"/>
                </a:solidFill>
              </a:rPr>
              <a:t>LMN</a:t>
            </a:r>
            <a:r>
              <a:rPr lang="en-US" dirty="0" smtClean="0"/>
              <a:t> resonances in ~55-times ionized W</a:t>
            </a:r>
          </a:p>
          <a:p>
            <a:r>
              <a:rPr lang="en-US" dirty="0" smtClean="0"/>
              <a:t>CR modeling shows importance of </a:t>
            </a:r>
            <a:r>
              <a:rPr lang="en-US" i="1" dirty="0" smtClean="0">
                <a:solidFill>
                  <a:srgbClr val="FF0000"/>
                </a:solidFill>
              </a:rPr>
              <a:t>anisotropic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effects on ionization balance</a:t>
            </a:r>
          </a:p>
          <a:p>
            <a:r>
              <a:rPr lang="en-US" dirty="0" smtClean="0"/>
              <a:t>Isolated resonances allow determination of the beam width</a:t>
            </a:r>
          </a:p>
        </p:txBody>
      </p:sp>
    </p:spTree>
    <p:extLst>
      <p:ext uri="{BB962C8B-B14F-4D97-AF65-F5344CB8AC3E}">
        <p14:creationId xmlns:p14="http://schemas.microsoft.com/office/powerpoint/2010/main" val="17900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468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Probability of dielectronic recombination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56275" y="52578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85075" y="34290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6275" y="3429000"/>
            <a:ext cx="18288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6275" y="5029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6275" y="47244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6275" y="44196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6275" y="4267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6275" y="41148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6275" y="40386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6275" y="39624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6275" y="3886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4950" y="28956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62400" y="548279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50369" y="367808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Z+1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3921524" y="34472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569350" y="2895600"/>
            <a:ext cx="1372926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96146" y="2895600"/>
            <a:ext cx="1354222" cy="5286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62400" y="2895600"/>
            <a:ext cx="0" cy="152400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1208" y="1371600"/>
                <a:ext cx="3802964" cy="96051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+∗∗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                            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                        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08" y="1371600"/>
                <a:ext cx="3802964" cy="9605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656275" y="2825363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0974" y="3159905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181600" y="2332119"/>
            <a:ext cx="533400" cy="71588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1" idx="1"/>
          </p:cNvCxnSpPr>
          <p:nvPr/>
        </p:nvCxnSpPr>
        <p:spPr>
          <a:xfrm flipH="1">
            <a:off x="5316606" y="2640697"/>
            <a:ext cx="1617594" cy="635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00513" y="1962787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dielectronic capture </a:t>
            </a:r>
            <a:r>
              <a:rPr lang="en-US" dirty="0" smtClean="0">
                <a:sym typeface="Symbol"/>
              </a:rPr>
              <a:t>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34200" y="245603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autoionization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895600" y="3631960"/>
            <a:ext cx="990600" cy="461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5800" y="34472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radiative decay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r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4199" y="4649384"/>
                <a:ext cx="2014526" cy="7596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ym typeface="Symbol"/>
                  </a:rPr>
                  <a:t></a:t>
                </a:r>
                <a:r>
                  <a:rPr lang="en-US" sz="2800" baseline="-25000" dirty="0" smtClean="0">
                    <a:sym typeface="Symbol"/>
                  </a:rPr>
                  <a:t>DR</a:t>
                </a:r>
                <a:r>
                  <a:rPr lang="en-US" sz="2800" dirty="0" smtClean="0">
                    <a:sym typeface="Symbol"/>
                  </a:rPr>
                  <a:t> 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sym typeface="Symbol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99" y="4649384"/>
                <a:ext cx="2014526" cy="759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76305" y="4467129"/>
                <a:ext cx="2940933" cy="1200329"/>
              </a:xfrm>
              <a:prstGeom prst="rect">
                <a:avLst/>
              </a:prstGeom>
              <a:solidFill>
                <a:srgbClr val="F1946B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305" y="4467129"/>
                <a:ext cx="2940933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4186614" y="2895600"/>
            <a:ext cx="0" cy="2362200"/>
          </a:xfrm>
          <a:prstGeom prst="straightConnector1">
            <a:avLst/>
          </a:prstGeom>
          <a:ln w="63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551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Examples of dielectronic recombination &amp; resonances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6950"/>
            <a:ext cx="3570022" cy="2654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817" y="4890859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Burgess, </a:t>
            </a:r>
            <a:r>
              <a:rPr lang="en-US" dirty="0" err="1" smtClean="0"/>
              <a:t>ApJ</a:t>
            </a:r>
            <a:r>
              <a:rPr lang="en-US" dirty="0" smtClean="0"/>
              <a:t> </a:t>
            </a:r>
            <a:r>
              <a:rPr lang="en-US" b="1" dirty="0" smtClean="0"/>
              <a:t>139</a:t>
            </a:r>
            <a:r>
              <a:rPr lang="en-US" dirty="0" smtClean="0"/>
              <a:t>, 776 (</a:t>
            </a:r>
            <a:r>
              <a:rPr lang="en-US" dirty="0" smtClean="0">
                <a:solidFill>
                  <a:srgbClr val="FF0000"/>
                </a:solidFill>
              </a:rPr>
              <a:t>1964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465" y="5410200"/>
            <a:ext cx="334578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This work solved the ionization balance </a:t>
            </a:r>
          </a:p>
          <a:p>
            <a:pPr algn="ctr"/>
            <a:r>
              <a:rPr lang="en-US" sz="1400" dirty="0" smtClean="0"/>
              <a:t>problem for solar corona</a:t>
            </a:r>
            <a:endParaRPr lang="en-US" sz="1400" dirty="0"/>
          </a:p>
        </p:txBody>
      </p:sp>
      <p:sp>
        <p:nvSpPr>
          <p:cNvPr id="10" name="Freeform 9"/>
          <p:cNvSpPr/>
          <p:nvPr/>
        </p:nvSpPr>
        <p:spPr>
          <a:xfrm>
            <a:off x="2496026" y="3013544"/>
            <a:ext cx="883281" cy="882595"/>
          </a:xfrm>
          <a:custGeom>
            <a:avLst/>
            <a:gdLst>
              <a:gd name="connsiteX0" fmla="*/ 8635 w 883281"/>
              <a:gd name="connsiteY0" fmla="*/ 15903 h 882595"/>
              <a:gd name="connsiteX1" fmla="*/ 8635 w 883281"/>
              <a:gd name="connsiteY1" fmla="*/ 15903 h 882595"/>
              <a:gd name="connsiteX2" fmla="*/ 24537 w 883281"/>
              <a:gd name="connsiteY2" fmla="*/ 103367 h 882595"/>
              <a:gd name="connsiteX3" fmla="*/ 56343 w 883281"/>
              <a:gd name="connsiteY3" fmla="*/ 151075 h 882595"/>
              <a:gd name="connsiteX4" fmla="*/ 64294 w 883281"/>
              <a:gd name="connsiteY4" fmla="*/ 238539 h 882595"/>
              <a:gd name="connsiteX5" fmla="*/ 80197 w 883281"/>
              <a:gd name="connsiteY5" fmla="*/ 286247 h 882595"/>
              <a:gd name="connsiteX6" fmla="*/ 88148 w 883281"/>
              <a:gd name="connsiteY6" fmla="*/ 326004 h 882595"/>
              <a:gd name="connsiteX7" fmla="*/ 135856 w 883281"/>
              <a:gd name="connsiteY7" fmla="*/ 357809 h 882595"/>
              <a:gd name="connsiteX8" fmla="*/ 183564 w 883281"/>
              <a:gd name="connsiteY8" fmla="*/ 389614 h 882595"/>
              <a:gd name="connsiteX9" fmla="*/ 223320 w 883281"/>
              <a:gd name="connsiteY9" fmla="*/ 437322 h 882595"/>
              <a:gd name="connsiteX10" fmla="*/ 247174 w 883281"/>
              <a:gd name="connsiteY10" fmla="*/ 461176 h 882595"/>
              <a:gd name="connsiteX11" fmla="*/ 326687 w 883281"/>
              <a:gd name="connsiteY11" fmla="*/ 532738 h 882595"/>
              <a:gd name="connsiteX12" fmla="*/ 382346 w 883281"/>
              <a:gd name="connsiteY12" fmla="*/ 604299 h 882595"/>
              <a:gd name="connsiteX13" fmla="*/ 398249 w 883281"/>
              <a:gd name="connsiteY13" fmla="*/ 628153 h 882595"/>
              <a:gd name="connsiteX14" fmla="*/ 422103 w 883281"/>
              <a:gd name="connsiteY14" fmla="*/ 636105 h 882595"/>
              <a:gd name="connsiteX15" fmla="*/ 445957 w 883281"/>
              <a:gd name="connsiteY15" fmla="*/ 659959 h 882595"/>
              <a:gd name="connsiteX16" fmla="*/ 469811 w 883281"/>
              <a:gd name="connsiteY16" fmla="*/ 667910 h 882595"/>
              <a:gd name="connsiteX17" fmla="*/ 493664 w 883281"/>
              <a:gd name="connsiteY17" fmla="*/ 683813 h 882595"/>
              <a:gd name="connsiteX18" fmla="*/ 517518 w 883281"/>
              <a:gd name="connsiteY18" fmla="*/ 691764 h 882595"/>
              <a:gd name="connsiteX19" fmla="*/ 565226 w 883281"/>
              <a:gd name="connsiteY19" fmla="*/ 723569 h 882595"/>
              <a:gd name="connsiteX20" fmla="*/ 589080 w 883281"/>
              <a:gd name="connsiteY20" fmla="*/ 739472 h 882595"/>
              <a:gd name="connsiteX21" fmla="*/ 604983 w 883281"/>
              <a:gd name="connsiteY21" fmla="*/ 763326 h 882595"/>
              <a:gd name="connsiteX22" fmla="*/ 628837 w 883281"/>
              <a:gd name="connsiteY22" fmla="*/ 787179 h 882595"/>
              <a:gd name="connsiteX23" fmla="*/ 636788 w 883281"/>
              <a:gd name="connsiteY23" fmla="*/ 811033 h 882595"/>
              <a:gd name="connsiteX24" fmla="*/ 684496 w 883281"/>
              <a:gd name="connsiteY24" fmla="*/ 842839 h 882595"/>
              <a:gd name="connsiteX25" fmla="*/ 700398 w 883281"/>
              <a:gd name="connsiteY25" fmla="*/ 866693 h 882595"/>
              <a:gd name="connsiteX26" fmla="*/ 748106 w 883281"/>
              <a:gd name="connsiteY26" fmla="*/ 882595 h 882595"/>
              <a:gd name="connsiteX27" fmla="*/ 875327 w 883281"/>
              <a:gd name="connsiteY27" fmla="*/ 874644 h 882595"/>
              <a:gd name="connsiteX28" fmla="*/ 883278 w 883281"/>
              <a:gd name="connsiteY28" fmla="*/ 850790 h 882595"/>
              <a:gd name="connsiteX29" fmla="*/ 859424 w 883281"/>
              <a:gd name="connsiteY29" fmla="*/ 683813 h 882595"/>
              <a:gd name="connsiteX30" fmla="*/ 843522 w 883281"/>
              <a:gd name="connsiteY30" fmla="*/ 659959 h 882595"/>
              <a:gd name="connsiteX31" fmla="*/ 819668 w 883281"/>
              <a:gd name="connsiteY31" fmla="*/ 644056 h 882595"/>
              <a:gd name="connsiteX32" fmla="*/ 779911 w 883281"/>
              <a:gd name="connsiteY32" fmla="*/ 572494 h 882595"/>
              <a:gd name="connsiteX33" fmla="*/ 756057 w 883281"/>
              <a:gd name="connsiteY33" fmla="*/ 556592 h 882595"/>
              <a:gd name="connsiteX34" fmla="*/ 740155 w 883281"/>
              <a:gd name="connsiteY34" fmla="*/ 532738 h 882595"/>
              <a:gd name="connsiteX35" fmla="*/ 716301 w 883281"/>
              <a:gd name="connsiteY35" fmla="*/ 516835 h 882595"/>
              <a:gd name="connsiteX36" fmla="*/ 684496 w 883281"/>
              <a:gd name="connsiteY36" fmla="*/ 469127 h 882595"/>
              <a:gd name="connsiteX37" fmla="*/ 636788 w 883281"/>
              <a:gd name="connsiteY37" fmla="*/ 429371 h 882595"/>
              <a:gd name="connsiteX38" fmla="*/ 604983 w 883281"/>
              <a:gd name="connsiteY38" fmla="*/ 381663 h 882595"/>
              <a:gd name="connsiteX39" fmla="*/ 557275 w 883281"/>
              <a:gd name="connsiteY39" fmla="*/ 341906 h 882595"/>
              <a:gd name="connsiteX40" fmla="*/ 533421 w 883281"/>
              <a:gd name="connsiteY40" fmla="*/ 326004 h 882595"/>
              <a:gd name="connsiteX41" fmla="*/ 509567 w 883281"/>
              <a:gd name="connsiteY41" fmla="*/ 302150 h 882595"/>
              <a:gd name="connsiteX42" fmla="*/ 461859 w 883281"/>
              <a:gd name="connsiteY42" fmla="*/ 270345 h 882595"/>
              <a:gd name="connsiteX43" fmla="*/ 422103 w 883281"/>
              <a:gd name="connsiteY43" fmla="*/ 230588 h 882595"/>
              <a:gd name="connsiteX44" fmla="*/ 374395 w 883281"/>
              <a:gd name="connsiteY44" fmla="*/ 182880 h 882595"/>
              <a:gd name="connsiteX45" fmla="*/ 326687 w 883281"/>
              <a:gd name="connsiteY45" fmla="*/ 143124 h 882595"/>
              <a:gd name="connsiteX46" fmla="*/ 310784 w 883281"/>
              <a:gd name="connsiteY46" fmla="*/ 119270 h 882595"/>
              <a:gd name="connsiteX47" fmla="*/ 263077 w 883281"/>
              <a:gd name="connsiteY47" fmla="*/ 87465 h 882595"/>
              <a:gd name="connsiteX48" fmla="*/ 247174 w 883281"/>
              <a:gd name="connsiteY48" fmla="*/ 63611 h 882595"/>
              <a:gd name="connsiteX49" fmla="*/ 175612 w 883281"/>
              <a:gd name="connsiteY49" fmla="*/ 31806 h 882595"/>
              <a:gd name="connsiteX50" fmla="*/ 151758 w 883281"/>
              <a:gd name="connsiteY50" fmla="*/ 23854 h 882595"/>
              <a:gd name="connsiteX51" fmla="*/ 104051 w 883281"/>
              <a:gd name="connsiteY51" fmla="*/ 7952 h 882595"/>
              <a:gd name="connsiteX52" fmla="*/ 80197 w 883281"/>
              <a:gd name="connsiteY52" fmla="*/ 0 h 882595"/>
              <a:gd name="connsiteX53" fmla="*/ 684 w 883281"/>
              <a:gd name="connsiteY53" fmla="*/ 15903 h 882595"/>
              <a:gd name="connsiteX54" fmla="*/ 8635 w 883281"/>
              <a:gd name="connsiteY54" fmla="*/ 15903 h 88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83281" h="882595">
                <a:moveTo>
                  <a:pt x="8635" y="15903"/>
                </a:moveTo>
                <a:lnTo>
                  <a:pt x="8635" y="15903"/>
                </a:lnTo>
                <a:cubicBezTo>
                  <a:pt x="13936" y="45058"/>
                  <a:pt x="14675" y="75424"/>
                  <a:pt x="24537" y="103367"/>
                </a:cubicBezTo>
                <a:cubicBezTo>
                  <a:pt x="30898" y="121390"/>
                  <a:pt x="56343" y="151075"/>
                  <a:pt x="56343" y="151075"/>
                </a:cubicBezTo>
                <a:cubicBezTo>
                  <a:pt x="58993" y="180230"/>
                  <a:pt x="59206" y="209710"/>
                  <a:pt x="64294" y="238539"/>
                </a:cubicBezTo>
                <a:cubicBezTo>
                  <a:pt x="67207" y="255047"/>
                  <a:pt x="76910" y="269810"/>
                  <a:pt x="80197" y="286247"/>
                </a:cubicBezTo>
                <a:cubicBezTo>
                  <a:pt x="82847" y="299499"/>
                  <a:pt x="82104" y="313916"/>
                  <a:pt x="88148" y="326004"/>
                </a:cubicBezTo>
                <a:cubicBezTo>
                  <a:pt x="100060" y="349829"/>
                  <a:pt x="114652" y="350741"/>
                  <a:pt x="135856" y="357809"/>
                </a:cubicBezTo>
                <a:cubicBezTo>
                  <a:pt x="211957" y="433910"/>
                  <a:pt x="114517" y="343582"/>
                  <a:pt x="183564" y="389614"/>
                </a:cubicBezTo>
                <a:cubicBezTo>
                  <a:pt x="209694" y="407034"/>
                  <a:pt x="204987" y="415323"/>
                  <a:pt x="223320" y="437322"/>
                </a:cubicBezTo>
                <a:cubicBezTo>
                  <a:pt x="230519" y="445961"/>
                  <a:pt x="238535" y="453977"/>
                  <a:pt x="247174" y="461176"/>
                </a:cubicBezTo>
                <a:cubicBezTo>
                  <a:pt x="287229" y="494556"/>
                  <a:pt x="279727" y="462298"/>
                  <a:pt x="326687" y="532738"/>
                </a:cubicBezTo>
                <a:cubicBezTo>
                  <a:pt x="407068" y="653310"/>
                  <a:pt x="320068" y="529567"/>
                  <a:pt x="382346" y="604299"/>
                </a:cubicBezTo>
                <a:cubicBezTo>
                  <a:pt x="388464" y="611640"/>
                  <a:pt x="390787" y="622183"/>
                  <a:pt x="398249" y="628153"/>
                </a:cubicBezTo>
                <a:cubicBezTo>
                  <a:pt x="404794" y="633389"/>
                  <a:pt x="414152" y="633454"/>
                  <a:pt x="422103" y="636105"/>
                </a:cubicBezTo>
                <a:cubicBezTo>
                  <a:pt x="430054" y="644056"/>
                  <a:pt x="436601" y="653722"/>
                  <a:pt x="445957" y="659959"/>
                </a:cubicBezTo>
                <a:cubicBezTo>
                  <a:pt x="452931" y="664608"/>
                  <a:pt x="462314" y="664162"/>
                  <a:pt x="469811" y="667910"/>
                </a:cubicBezTo>
                <a:cubicBezTo>
                  <a:pt x="478358" y="672184"/>
                  <a:pt x="485117" y="679539"/>
                  <a:pt x="493664" y="683813"/>
                </a:cubicBezTo>
                <a:cubicBezTo>
                  <a:pt x="501161" y="687561"/>
                  <a:pt x="510191" y="687694"/>
                  <a:pt x="517518" y="691764"/>
                </a:cubicBezTo>
                <a:cubicBezTo>
                  <a:pt x="534225" y="701046"/>
                  <a:pt x="549323" y="712967"/>
                  <a:pt x="565226" y="723569"/>
                </a:cubicBezTo>
                <a:lnTo>
                  <a:pt x="589080" y="739472"/>
                </a:lnTo>
                <a:cubicBezTo>
                  <a:pt x="594381" y="747423"/>
                  <a:pt x="598865" y="755985"/>
                  <a:pt x="604983" y="763326"/>
                </a:cubicBezTo>
                <a:cubicBezTo>
                  <a:pt x="612182" y="771964"/>
                  <a:pt x="622600" y="777823"/>
                  <a:pt x="628837" y="787179"/>
                </a:cubicBezTo>
                <a:cubicBezTo>
                  <a:pt x="633486" y="794153"/>
                  <a:pt x="630862" y="805106"/>
                  <a:pt x="636788" y="811033"/>
                </a:cubicBezTo>
                <a:cubicBezTo>
                  <a:pt x="650303" y="824548"/>
                  <a:pt x="684496" y="842839"/>
                  <a:pt x="684496" y="842839"/>
                </a:cubicBezTo>
                <a:cubicBezTo>
                  <a:pt x="689797" y="850790"/>
                  <a:pt x="692294" y="861628"/>
                  <a:pt x="700398" y="866693"/>
                </a:cubicBezTo>
                <a:cubicBezTo>
                  <a:pt x="714613" y="875577"/>
                  <a:pt x="748106" y="882595"/>
                  <a:pt x="748106" y="882595"/>
                </a:cubicBezTo>
                <a:cubicBezTo>
                  <a:pt x="790513" y="879945"/>
                  <a:pt x="833967" y="884376"/>
                  <a:pt x="875327" y="874644"/>
                </a:cubicBezTo>
                <a:cubicBezTo>
                  <a:pt x="883486" y="872724"/>
                  <a:pt x="883278" y="859171"/>
                  <a:pt x="883278" y="850790"/>
                </a:cubicBezTo>
                <a:cubicBezTo>
                  <a:pt x="883278" y="830011"/>
                  <a:pt x="884114" y="720849"/>
                  <a:pt x="859424" y="683813"/>
                </a:cubicBezTo>
                <a:cubicBezTo>
                  <a:pt x="854123" y="675862"/>
                  <a:pt x="850279" y="666716"/>
                  <a:pt x="843522" y="659959"/>
                </a:cubicBezTo>
                <a:cubicBezTo>
                  <a:pt x="836765" y="653202"/>
                  <a:pt x="827619" y="649357"/>
                  <a:pt x="819668" y="644056"/>
                </a:cubicBezTo>
                <a:cubicBezTo>
                  <a:pt x="811382" y="619198"/>
                  <a:pt x="803347" y="588118"/>
                  <a:pt x="779911" y="572494"/>
                </a:cubicBezTo>
                <a:lnTo>
                  <a:pt x="756057" y="556592"/>
                </a:lnTo>
                <a:cubicBezTo>
                  <a:pt x="750756" y="548641"/>
                  <a:pt x="746912" y="539495"/>
                  <a:pt x="740155" y="532738"/>
                </a:cubicBezTo>
                <a:cubicBezTo>
                  <a:pt x="733398" y="525981"/>
                  <a:pt x="722594" y="524027"/>
                  <a:pt x="716301" y="516835"/>
                </a:cubicBezTo>
                <a:cubicBezTo>
                  <a:pt x="703715" y="502451"/>
                  <a:pt x="698011" y="482642"/>
                  <a:pt x="684496" y="469127"/>
                </a:cubicBezTo>
                <a:cubicBezTo>
                  <a:pt x="653885" y="438516"/>
                  <a:pt x="669998" y="451510"/>
                  <a:pt x="636788" y="429371"/>
                </a:cubicBezTo>
                <a:cubicBezTo>
                  <a:pt x="626186" y="413468"/>
                  <a:pt x="620886" y="392265"/>
                  <a:pt x="604983" y="381663"/>
                </a:cubicBezTo>
                <a:cubicBezTo>
                  <a:pt x="545751" y="342174"/>
                  <a:pt x="618505" y="392931"/>
                  <a:pt x="557275" y="341906"/>
                </a:cubicBezTo>
                <a:cubicBezTo>
                  <a:pt x="549934" y="335788"/>
                  <a:pt x="540762" y="332122"/>
                  <a:pt x="533421" y="326004"/>
                </a:cubicBezTo>
                <a:cubicBezTo>
                  <a:pt x="524782" y="318805"/>
                  <a:pt x="518443" y="309054"/>
                  <a:pt x="509567" y="302150"/>
                </a:cubicBezTo>
                <a:cubicBezTo>
                  <a:pt x="494480" y="290416"/>
                  <a:pt x="461859" y="270345"/>
                  <a:pt x="461859" y="270345"/>
                </a:cubicBezTo>
                <a:cubicBezTo>
                  <a:pt x="429093" y="221193"/>
                  <a:pt x="465472" y="269139"/>
                  <a:pt x="422103" y="230588"/>
                </a:cubicBezTo>
                <a:cubicBezTo>
                  <a:pt x="405294" y="215647"/>
                  <a:pt x="393108" y="195355"/>
                  <a:pt x="374395" y="182880"/>
                </a:cubicBezTo>
                <a:cubicBezTo>
                  <a:pt x="350939" y="167243"/>
                  <a:pt x="345820" y="166083"/>
                  <a:pt x="326687" y="143124"/>
                </a:cubicBezTo>
                <a:cubicBezTo>
                  <a:pt x="320569" y="135783"/>
                  <a:pt x="317976" y="125563"/>
                  <a:pt x="310784" y="119270"/>
                </a:cubicBezTo>
                <a:cubicBezTo>
                  <a:pt x="296401" y="106684"/>
                  <a:pt x="263077" y="87465"/>
                  <a:pt x="263077" y="87465"/>
                </a:cubicBezTo>
                <a:cubicBezTo>
                  <a:pt x="257776" y="79514"/>
                  <a:pt x="253931" y="70368"/>
                  <a:pt x="247174" y="63611"/>
                </a:cubicBezTo>
                <a:cubicBezTo>
                  <a:pt x="228272" y="44709"/>
                  <a:pt x="199235" y="39680"/>
                  <a:pt x="175612" y="31806"/>
                </a:cubicBezTo>
                <a:lnTo>
                  <a:pt x="151758" y="23854"/>
                </a:lnTo>
                <a:lnTo>
                  <a:pt x="104051" y="7952"/>
                </a:lnTo>
                <a:lnTo>
                  <a:pt x="80197" y="0"/>
                </a:lnTo>
                <a:cubicBezTo>
                  <a:pt x="59686" y="2930"/>
                  <a:pt x="22889" y="4801"/>
                  <a:pt x="684" y="15903"/>
                </a:cubicBezTo>
                <a:cubicBezTo>
                  <a:pt x="-2669" y="17579"/>
                  <a:pt x="7310" y="15903"/>
                  <a:pt x="8635" y="159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46" y="2167141"/>
            <a:ext cx="3850912" cy="245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9621" y="4721147"/>
            <a:ext cx="301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Ar</a:t>
            </a:r>
            <a:r>
              <a:rPr lang="en-US" sz="1600" dirty="0" smtClean="0"/>
              <a:t> at NSTX, Bitter et al (2004)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5807" y="1243811"/>
            <a:ext cx="32399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Dielectronic satellites are</a:t>
            </a:r>
          </a:p>
          <a:p>
            <a:pPr algn="ctr"/>
            <a:r>
              <a:rPr lang="en-US" sz="1600" dirty="0" smtClean="0"/>
              <a:t>important for plasma diagnostics </a:t>
            </a:r>
          </a:p>
          <a:p>
            <a:pPr algn="ctr"/>
            <a:r>
              <a:rPr lang="en-US" sz="1600" dirty="0" smtClean="0"/>
              <a:t>(e.g., </a:t>
            </a:r>
            <a:r>
              <a:rPr lang="en-US" sz="1600" dirty="0" smtClean="0">
                <a:solidFill>
                  <a:srgbClr val="FF0000"/>
                </a:solidFill>
              </a:rPr>
              <a:t>He-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F0000"/>
                </a:solidFill>
              </a:rPr>
              <a:t>Li-like</a:t>
            </a:r>
            <a:r>
              <a:rPr lang="en-US" sz="1600" dirty="0" smtClean="0"/>
              <a:t> ions)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5170998"/>
            <a:ext cx="4209807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BUT: </a:t>
            </a:r>
            <a:r>
              <a:rPr lang="en-US" dirty="0" smtClean="0">
                <a:solidFill>
                  <a:srgbClr val="FFFF00"/>
                </a:solidFill>
              </a:rPr>
              <a:t>DR for </a:t>
            </a:r>
            <a:r>
              <a:rPr lang="en-US" dirty="0" smtClean="0">
                <a:solidFill>
                  <a:schemeClr val="bg1"/>
                </a:solidFill>
              </a:rPr>
              <a:t>high-Z multi-electron </a:t>
            </a:r>
            <a:r>
              <a:rPr lang="en-US" dirty="0" smtClean="0">
                <a:solidFill>
                  <a:srgbClr val="FFFF00"/>
                </a:solidFill>
              </a:rPr>
              <a:t>ions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is barely known!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1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nlte.nist.gov/NLTE6/DB/PNG/zbar_318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49" y="2114525"/>
            <a:ext cx="4525715" cy="34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98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DR analysis still important?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7912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DR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7912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DR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425473"/>
            <a:ext cx="806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NLTE-6 Code Comparison Workshop</a:t>
            </a:r>
            <a:r>
              <a:rPr lang="en-US" dirty="0" smtClean="0"/>
              <a:t>, 2009; </a:t>
            </a:r>
            <a:r>
              <a:rPr lang="en-US" b="1" dirty="0" err="1" smtClean="0">
                <a:solidFill>
                  <a:srgbClr val="0070C0"/>
                </a:solidFill>
              </a:rPr>
              <a:t>Ar</a:t>
            </a:r>
            <a:r>
              <a:rPr lang="en-US" b="1" dirty="0" smtClean="0">
                <a:solidFill>
                  <a:srgbClr val="0070C0"/>
                </a:solidFill>
              </a:rPr>
              <a:t> at 10</a:t>
            </a:r>
            <a:r>
              <a:rPr lang="en-US" b="1" baseline="30000" dirty="0" smtClean="0">
                <a:solidFill>
                  <a:srgbClr val="0070C0"/>
                </a:solidFill>
              </a:rPr>
              <a:t>12</a:t>
            </a:r>
            <a:r>
              <a:rPr lang="en-US" b="1" dirty="0" smtClean="0">
                <a:solidFill>
                  <a:srgbClr val="0070C0"/>
                </a:solidFill>
              </a:rPr>
              <a:t> cm</a:t>
            </a:r>
            <a:r>
              <a:rPr lang="en-US" b="1" baseline="30000" dirty="0" smtClean="0">
                <a:solidFill>
                  <a:srgbClr val="0070C0"/>
                </a:solidFill>
              </a:rPr>
              <a:t>-3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5715" y="1794805"/>
            <a:ext cx="4495800" cy="430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://nlte.nist.gov/NLTE6/DB/PNG/zbar_318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25"/>
            <a:ext cx="4525715" cy="34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9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9188"/>
            <a:ext cx="8229600" cy="1069848"/>
          </a:xfrm>
        </p:spPr>
        <p:txBody>
          <a:bodyPr/>
          <a:lstStyle/>
          <a:p>
            <a:r>
              <a:rPr lang="en-US" dirty="0" smtClean="0"/>
              <a:t>LMM resonances in Ti-like Ba</a:t>
            </a:r>
            <a:r>
              <a:rPr lang="en-US" baseline="30000" dirty="0" smtClean="0"/>
              <a:t>34+</a:t>
            </a:r>
            <a:endParaRPr lang="en-US" baseline="30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3" y="1918694"/>
            <a:ext cx="610235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7458" y="1549362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McLaughlin et al, Phys. Rev. A </a:t>
            </a:r>
            <a:r>
              <a:rPr lang="en-US" b="1" dirty="0" smtClean="0"/>
              <a:t>54</a:t>
            </a:r>
            <a:r>
              <a:rPr lang="en-US" dirty="0" smtClean="0"/>
              <a:t>, 2040 (1996)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2895600"/>
            <a:ext cx="178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</a:t>
            </a:r>
          </a:p>
          <a:p>
            <a:r>
              <a:rPr lang="en-US" dirty="0" smtClean="0"/>
              <a:t>first NIST EBIT</a:t>
            </a:r>
          </a:p>
          <a:p>
            <a:r>
              <a:rPr lang="en-US" dirty="0" smtClean="0"/>
              <a:t>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Yu. </a:t>
            </a:r>
            <a:r>
              <a:rPr lang="en-US" dirty="0" err="1" smtClean="0">
                <a:solidFill>
                  <a:schemeClr val="tx1"/>
                </a:solidFill>
              </a:rPr>
              <a:t>Ralchenko</a:t>
            </a:r>
            <a:r>
              <a:rPr lang="en-US" dirty="0" smtClean="0">
                <a:solidFill>
                  <a:schemeClr val="tx1"/>
                </a:solidFill>
              </a:rPr>
              <a:t> &amp; J.D. </a:t>
            </a:r>
            <a:r>
              <a:rPr lang="en-US" dirty="0" err="1" smtClean="0">
                <a:solidFill>
                  <a:schemeClr val="tx1"/>
                </a:solidFill>
              </a:rPr>
              <a:t>Gillaspy</a:t>
            </a:r>
            <a:endParaRPr lang="en-US" dirty="0" smtClean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Physical Review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88</a:t>
            </a:r>
            <a:r>
              <a:rPr lang="en-US" dirty="0" smtClean="0">
                <a:solidFill>
                  <a:schemeClr val="tx1"/>
                </a:solidFill>
              </a:rPr>
              <a:t>, 012506 (2013)</a:t>
            </a:r>
          </a:p>
        </p:txBody>
      </p:sp>
    </p:spTree>
    <p:extLst>
      <p:ext uri="{BB962C8B-B14F-4D97-AF65-F5344CB8AC3E}">
        <p14:creationId xmlns:p14="http://schemas.microsoft.com/office/powerpoint/2010/main" val="562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28599" y="4495800"/>
            <a:ext cx="295987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B. </a:t>
            </a:r>
            <a:r>
              <a:rPr lang="en-US" dirty="0" err="1" smtClean="0"/>
              <a:t>Blagojevic</a:t>
            </a:r>
            <a:r>
              <a:rPr lang="en-US" dirty="0" smtClean="0"/>
              <a:t> et al,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Rev</a:t>
            </a:r>
            <a:r>
              <a:rPr lang="en-US" dirty="0"/>
              <a:t>. Sci. </a:t>
            </a:r>
            <a:r>
              <a:rPr lang="en-US" dirty="0" err="1"/>
              <a:t>Instrum</a:t>
            </a:r>
            <a:r>
              <a:rPr lang="en-US" dirty="0"/>
              <a:t>., </a:t>
            </a:r>
            <a:r>
              <a:rPr lang="en-US" b="1" dirty="0"/>
              <a:t>76</a:t>
            </a:r>
            <a:r>
              <a:rPr lang="en-US" dirty="0"/>
              <a:t>, </a:t>
            </a:r>
            <a:r>
              <a:rPr lang="en-US" dirty="0" smtClean="0"/>
              <a:t>83102 (2005</a:t>
            </a:r>
            <a:r>
              <a:rPr lang="en-US" dirty="0"/>
              <a:t>).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0"/>
            <a:ext cx="5621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8600" y="2286000"/>
            <a:ext cx="31242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Grazing incidence diffraction grating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Resolving power R=350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Optimized for weak </a:t>
            </a:r>
            <a:r>
              <a:rPr lang="en-US" dirty="0" smtClean="0"/>
              <a:t>signals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27659" name="Picture 11" descr="spectrometer photo.pdf                                         0031161CMacintosh HD                   BCD9B5DE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"/>
            <a:ext cx="312578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7315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EUV </a:t>
            </a:r>
            <a:br>
              <a:rPr lang="en-US" dirty="0" smtClean="0"/>
            </a:br>
            <a:r>
              <a:rPr lang="en-US" dirty="0" smtClean="0"/>
              <a:t>spectrometer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572000" y="1981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Radiative recombination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61655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440767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95047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7271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6509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2200" y="3429000"/>
            <a:ext cx="40386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76800" y="1928994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100086" y="2558901"/>
            <a:ext cx="1173125" cy="223305"/>
          </a:xfrm>
          <a:custGeom>
            <a:avLst/>
            <a:gdLst>
              <a:gd name="connsiteX0" fmla="*/ 0 w 1235103"/>
              <a:gd name="connsiteY0" fmla="*/ 230372 h 230372"/>
              <a:gd name="connsiteX1" fmla="*/ 194931 w 1235103"/>
              <a:gd name="connsiteY1" fmla="*/ 24810 h 230372"/>
              <a:gd name="connsiteX2" fmla="*/ 368596 w 1235103"/>
              <a:gd name="connsiteY2" fmla="*/ 223284 h 230372"/>
              <a:gd name="connsiteX3" fmla="*/ 535172 w 1235103"/>
              <a:gd name="connsiteY3" fmla="*/ 10633 h 230372"/>
              <a:gd name="connsiteX4" fmla="*/ 680484 w 1235103"/>
              <a:gd name="connsiteY4" fmla="*/ 216196 h 230372"/>
              <a:gd name="connsiteX5" fmla="*/ 825796 w 1235103"/>
              <a:gd name="connsiteY5" fmla="*/ 0 h 230372"/>
              <a:gd name="connsiteX6" fmla="*/ 981740 w 1235103"/>
              <a:gd name="connsiteY6" fmla="*/ 216196 h 230372"/>
              <a:gd name="connsiteX7" fmla="*/ 1066800 w 1235103"/>
              <a:gd name="connsiteY7" fmla="*/ 95693 h 230372"/>
              <a:gd name="connsiteX8" fmla="*/ 1226289 w 1235103"/>
              <a:gd name="connsiteY8" fmla="*/ 81517 h 230372"/>
              <a:gd name="connsiteX9" fmla="*/ 1215656 w 1235103"/>
              <a:gd name="connsiteY9" fmla="*/ 81517 h 230372"/>
              <a:gd name="connsiteX0" fmla="*/ 0 w 1203205"/>
              <a:gd name="connsiteY0" fmla="*/ 226827 h 226827"/>
              <a:gd name="connsiteX1" fmla="*/ 163033 w 1203205"/>
              <a:gd name="connsiteY1" fmla="*/ 24810 h 226827"/>
              <a:gd name="connsiteX2" fmla="*/ 336698 w 1203205"/>
              <a:gd name="connsiteY2" fmla="*/ 223284 h 226827"/>
              <a:gd name="connsiteX3" fmla="*/ 503274 w 1203205"/>
              <a:gd name="connsiteY3" fmla="*/ 10633 h 226827"/>
              <a:gd name="connsiteX4" fmla="*/ 648586 w 1203205"/>
              <a:gd name="connsiteY4" fmla="*/ 216196 h 226827"/>
              <a:gd name="connsiteX5" fmla="*/ 793898 w 1203205"/>
              <a:gd name="connsiteY5" fmla="*/ 0 h 226827"/>
              <a:gd name="connsiteX6" fmla="*/ 949842 w 1203205"/>
              <a:gd name="connsiteY6" fmla="*/ 216196 h 226827"/>
              <a:gd name="connsiteX7" fmla="*/ 1034902 w 1203205"/>
              <a:gd name="connsiteY7" fmla="*/ 95693 h 226827"/>
              <a:gd name="connsiteX8" fmla="*/ 1194391 w 1203205"/>
              <a:gd name="connsiteY8" fmla="*/ 81517 h 226827"/>
              <a:gd name="connsiteX9" fmla="*/ 1183758 w 1203205"/>
              <a:gd name="connsiteY9" fmla="*/ 81517 h 226827"/>
              <a:gd name="connsiteX0" fmla="*/ 0 w 1178396"/>
              <a:gd name="connsiteY0" fmla="*/ 226827 h 226827"/>
              <a:gd name="connsiteX1" fmla="*/ 138224 w 1178396"/>
              <a:gd name="connsiteY1" fmla="*/ 24810 h 226827"/>
              <a:gd name="connsiteX2" fmla="*/ 311889 w 1178396"/>
              <a:gd name="connsiteY2" fmla="*/ 223284 h 226827"/>
              <a:gd name="connsiteX3" fmla="*/ 478465 w 1178396"/>
              <a:gd name="connsiteY3" fmla="*/ 10633 h 226827"/>
              <a:gd name="connsiteX4" fmla="*/ 623777 w 1178396"/>
              <a:gd name="connsiteY4" fmla="*/ 216196 h 226827"/>
              <a:gd name="connsiteX5" fmla="*/ 769089 w 1178396"/>
              <a:gd name="connsiteY5" fmla="*/ 0 h 226827"/>
              <a:gd name="connsiteX6" fmla="*/ 925033 w 1178396"/>
              <a:gd name="connsiteY6" fmla="*/ 216196 h 226827"/>
              <a:gd name="connsiteX7" fmla="*/ 1010093 w 1178396"/>
              <a:gd name="connsiteY7" fmla="*/ 95693 h 226827"/>
              <a:gd name="connsiteX8" fmla="*/ 1169582 w 1178396"/>
              <a:gd name="connsiteY8" fmla="*/ 81517 h 226827"/>
              <a:gd name="connsiteX9" fmla="*/ 1158949 w 1178396"/>
              <a:gd name="connsiteY9" fmla="*/ 81517 h 226827"/>
              <a:gd name="connsiteX0" fmla="*/ 0 w 1178396"/>
              <a:gd name="connsiteY0" fmla="*/ 226827 h 226827"/>
              <a:gd name="connsiteX1" fmla="*/ 148857 w 1178396"/>
              <a:gd name="connsiteY1" fmla="*/ 24810 h 226827"/>
              <a:gd name="connsiteX2" fmla="*/ 311889 w 1178396"/>
              <a:gd name="connsiteY2" fmla="*/ 223284 h 226827"/>
              <a:gd name="connsiteX3" fmla="*/ 478465 w 1178396"/>
              <a:gd name="connsiteY3" fmla="*/ 10633 h 226827"/>
              <a:gd name="connsiteX4" fmla="*/ 623777 w 1178396"/>
              <a:gd name="connsiteY4" fmla="*/ 216196 h 226827"/>
              <a:gd name="connsiteX5" fmla="*/ 769089 w 1178396"/>
              <a:gd name="connsiteY5" fmla="*/ 0 h 226827"/>
              <a:gd name="connsiteX6" fmla="*/ 925033 w 1178396"/>
              <a:gd name="connsiteY6" fmla="*/ 216196 h 226827"/>
              <a:gd name="connsiteX7" fmla="*/ 1010093 w 1178396"/>
              <a:gd name="connsiteY7" fmla="*/ 95693 h 226827"/>
              <a:gd name="connsiteX8" fmla="*/ 1169582 w 1178396"/>
              <a:gd name="connsiteY8" fmla="*/ 81517 h 226827"/>
              <a:gd name="connsiteX9" fmla="*/ 1158949 w 1178396"/>
              <a:gd name="connsiteY9" fmla="*/ 81517 h 226827"/>
              <a:gd name="connsiteX0" fmla="*/ 0 w 1128777"/>
              <a:gd name="connsiteY0" fmla="*/ 166576 h 223305"/>
              <a:gd name="connsiteX1" fmla="*/ 99238 w 1128777"/>
              <a:gd name="connsiteY1" fmla="*/ 24810 h 223305"/>
              <a:gd name="connsiteX2" fmla="*/ 262270 w 1128777"/>
              <a:gd name="connsiteY2" fmla="*/ 223284 h 223305"/>
              <a:gd name="connsiteX3" fmla="*/ 428846 w 1128777"/>
              <a:gd name="connsiteY3" fmla="*/ 10633 h 223305"/>
              <a:gd name="connsiteX4" fmla="*/ 574158 w 1128777"/>
              <a:gd name="connsiteY4" fmla="*/ 216196 h 223305"/>
              <a:gd name="connsiteX5" fmla="*/ 719470 w 1128777"/>
              <a:gd name="connsiteY5" fmla="*/ 0 h 223305"/>
              <a:gd name="connsiteX6" fmla="*/ 875414 w 1128777"/>
              <a:gd name="connsiteY6" fmla="*/ 216196 h 223305"/>
              <a:gd name="connsiteX7" fmla="*/ 960474 w 1128777"/>
              <a:gd name="connsiteY7" fmla="*/ 95693 h 223305"/>
              <a:gd name="connsiteX8" fmla="*/ 1119963 w 1128777"/>
              <a:gd name="connsiteY8" fmla="*/ 81517 h 223305"/>
              <a:gd name="connsiteX9" fmla="*/ 1109330 w 1128777"/>
              <a:gd name="connsiteY9" fmla="*/ 81517 h 223305"/>
              <a:gd name="connsiteX0" fmla="*/ 0 w 1128777"/>
              <a:gd name="connsiteY0" fmla="*/ 166576 h 223305"/>
              <a:gd name="connsiteX1" fmla="*/ 127592 w 1128777"/>
              <a:gd name="connsiteY1" fmla="*/ 24810 h 223305"/>
              <a:gd name="connsiteX2" fmla="*/ 262270 w 1128777"/>
              <a:gd name="connsiteY2" fmla="*/ 223284 h 223305"/>
              <a:gd name="connsiteX3" fmla="*/ 428846 w 1128777"/>
              <a:gd name="connsiteY3" fmla="*/ 10633 h 223305"/>
              <a:gd name="connsiteX4" fmla="*/ 574158 w 1128777"/>
              <a:gd name="connsiteY4" fmla="*/ 216196 h 223305"/>
              <a:gd name="connsiteX5" fmla="*/ 719470 w 1128777"/>
              <a:gd name="connsiteY5" fmla="*/ 0 h 223305"/>
              <a:gd name="connsiteX6" fmla="*/ 875414 w 1128777"/>
              <a:gd name="connsiteY6" fmla="*/ 216196 h 223305"/>
              <a:gd name="connsiteX7" fmla="*/ 960474 w 1128777"/>
              <a:gd name="connsiteY7" fmla="*/ 95693 h 223305"/>
              <a:gd name="connsiteX8" fmla="*/ 1119963 w 1128777"/>
              <a:gd name="connsiteY8" fmla="*/ 81517 h 223305"/>
              <a:gd name="connsiteX9" fmla="*/ 1109330 w 1128777"/>
              <a:gd name="connsiteY9" fmla="*/ 81517 h 223305"/>
              <a:gd name="connsiteX0" fmla="*/ 0 w 1114600"/>
              <a:gd name="connsiteY0" fmla="*/ 155944 h 223305"/>
              <a:gd name="connsiteX1" fmla="*/ 113415 w 1114600"/>
              <a:gd name="connsiteY1" fmla="*/ 24810 h 223305"/>
              <a:gd name="connsiteX2" fmla="*/ 248093 w 1114600"/>
              <a:gd name="connsiteY2" fmla="*/ 223284 h 223305"/>
              <a:gd name="connsiteX3" fmla="*/ 414669 w 1114600"/>
              <a:gd name="connsiteY3" fmla="*/ 10633 h 223305"/>
              <a:gd name="connsiteX4" fmla="*/ 559981 w 1114600"/>
              <a:gd name="connsiteY4" fmla="*/ 216196 h 223305"/>
              <a:gd name="connsiteX5" fmla="*/ 705293 w 1114600"/>
              <a:gd name="connsiteY5" fmla="*/ 0 h 223305"/>
              <a:gd name="connsiteX6" fmla="*/ 861237 w 1114600"/>
              <a:gd name="connsiteY6" fmla="*/ 216196 h 223305"/>
              <a:gd name="connsiteX7" fmla="*/ 946297 w 1114600"/>
              <a:gd name="connsiteY7" fmla="*/ 95693 h 223305"/>
              <a:gd name="connsiteX8" fmla="*/ 1105786 w 1114600"/>
              <a:gd name="connsiteY8" fmla="*/ 81517 h 223305"/>
              <a:gd name="connsiteX9" fmla="*/ 1095153 w 1114600"/>
              <a:gd name="connsiteY9" fmla="*/ 81517 h 223305"/>
              <a:gd name="connsiteX0" fmla="*/ 0 w 1173125"/>
              <a:gd name="connsiteY0" fmla="*/ 155944 h 223305"/>
              <a:gd name="connsiteX1" fmla="*/ 113415 w 1173125"/>
              <a:gd name="connsiteY1" fmla="*/ 24810 h 223305"/>
              <a:gd name="connsiteX2" fmla="*/ 248093 w 1173125"/>
              <a:gd name="connsiteY2" fmla="*/ 223284 h 223305"/>
              <a:gd name="connsiteX3" fmla="*/ 414669 w 1173125"/>
              <a:gd name="connsiteY3" fmla="*/ 10633 h 223305"/>
              <a:gd name="connsiteX4" fmla="*/ 559981 w 1173125"/>
              <a:gd name="connsiteY4" fmla="*/ 216196 h 223305"/>
              <a:gd name="connsiteX5" fmla="*/ 705293 w 1173125"/>
              <a:gd name="connsiteY5" fmla="*/ 0 h 223305"/>
              <a:gd name="connsiteX6" fmla="*/ 861237 w 1173125"/>
              <a:gd name="connsiteY6" fmla="*/ 216196 h 223305"/>
              <a:gd name="connsiteX7" fmla="*/ 946297 w 1173125"/>
              <a:gd name="connsiteY7" fmla="*/ 95693 h 223305"/>
              <a:gd name="connsiteX8" fmla="*/ 1105786 w 1173125"/>
              <a:gd name="connsiteY8" fmla="*/ 81517 h 223305"/>
              <a:gd name="connsiteX9" fmla="*/ 1173125 w 1173125"/>
              <a:gd name="connsiteY9" fmla="*/ 85061 h 2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125" h="223305">
                <a:moveTo>
                  <a:pt x="0" y="155944"/>
                </a:moveTo>
                <a:cubicBezTo>
                  <a:pt x="66749" y="53753"/>
                  <a:pt x="72066" y="13587"/>
                  <a:pt x="113415" y="24810"/>
                </a:cubicBezTo>
                <a:cubicBezTo>
                  <a:pt x="154764" y="36033"/>
                  <a:pt x="197884" y="225647"/>
                  <a:pt x="248093" y="223284"/>
                </a:cubicBezTo>
                <a:cubicBezTo>
                  <a:pt x="298302" y="220921"/>
                  <a:pt x="362688" y="11814"/>
                  <a:pt x="414669" y="10633"/>
                </a:cubicBezTo>
                <a:cubicBezTo>
                  <a:pt x="466650" y="9452"/>
                  <a:pt x="511544" y="217968"/>
                  <a:pt x="559981" y="216196"/>
                </a:cubicBezTo>
                <a:cubicBezTo>
                  <a:pt x="608418" y="214424"/>
                  <a:pt x="655084" y="0"/>
                  <a:pt x="705293" y="0"/>
                </a:cubicBezTo>
                <a:cubicBezTo>
                  <a:pt x="755502" y="0"/>
                  <a:pt x="821070" y="200247"/>
                  <a:pt x="861237" y="216196"/>
                </a:cubicBezTo>
                <a:cubicBezTo>
                  <a:pt x="901404" y="232145"/>
                  <a:pt x="905539" y="118139"/>
                  <a:pt x="946297" y="95693"/>
                </a:cubicBezTo>
                <a:cubicBezTo>
                  <a:pt x="987055" y="73247"/>
                  <a:pt x="1067981" y="83289"/>
                  <a:pt x="1105786" y="81517"/>
                </a:cubicBezTo>
                <a:lnTo>
                  <a:pt x="1173125" y="85061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191000" y="1983858"/>
            <a:ext cx="466794" cy="1743316"/>
            <a:chOff x="4191000" y="1983858"/>
            <a:chExt cx="466794" cy="1743316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648200" y="1983858"/>
              <a:ext cx="0" cy="17433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91000" y="27857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</a:t>
              </a:r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5100086" y="611071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0086" y="435280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58691" y="611071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2904" y="2856140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Continuu</a:t>
            </a:r>
            <a:r>
              <a:rPr lang="en-US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2904" y="354250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950473"/>
                <a:ext cx="2628475" cy="3879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50473"/>
                <a:ext cx="2628475" cy="387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72200" y="4953000"/>
            <a:ext cx="1872629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Ion recombined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572000" y="1981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DR step 1: dielectronic capture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61655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441740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95047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7271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6509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76800" y="1926336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191000" y="1983858"/>
            <a:ext cx="466794" cy="1743316"/>
            <a:chOff x="4191000" y="1983858"/>
            <a:chExt cx="466794" cy="1743316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648200" y="1983858"/>
              <a:ext cx="0" cy="17433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191000" y="27857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</a:t>
              </a:r>
              <a:endParaRPr lang="en-US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5257800" y="611071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191000" y="4417404"/>
            <a:ext cx="466794" cy="1743316"/>
            <a:chOff x="4191000" y="1983858"/>
            <a:chExt cx="466794" cy="1743316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648200" y="1983858"/>
              <a:ext cx="0" cy="17433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191000" y="27857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</a:t>
              </a:r>
              <a:endParaRPr lang="en-US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5100086" y="611071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0086" y="4362147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462904" y="2856140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Continuu</a:t>
            </a:r>
            <a:r>
              <a:rPr lang="en-US" dirty="0"/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2904" y="354250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states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362200" y="3429000"/>
            <a:ext cx="40386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82910" y="4896150"/>
            <a:ext cx="22098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Resonant process!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0" y="3950473"/>
                <a:ext cx="2256259" cy="3879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+∗∗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50473"/>
                <a:ext cx="2256259" cy="387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4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0.2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-2.77778E-6 -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572000" y="1981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0" y="6172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440767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95047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7271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6509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68826" y="367231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55142" y="435280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00086" y="6118261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0086" y="435280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462904" y="2856140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Continuu</a:t>
            </a:r>
            <a:r>
              <a:rPr lang="en-US" dirty="0"/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2904" y="354250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states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362200" y="3429000"/>
            <a:ext cx="40386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" y="4462537"/>
                <a:ext cx="3655873" cy="3879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+∗∗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62537"/>
                <a:ext cx="3655873" cy="387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Dielectronic capture + autoionization</a:t>
            </a:r>
            <a:br>
              <a:rPr lang="en-US" sz="2800" dirty="0" smtClean="0"/>
            </a:br>
            <a:r>
              <a:rPr lang="en-US" sz="2800" dirty="0" smtClean="0"/>
              <a:t>= </a:t>
            </a:r>
            <a:r>
              <a:rPr lang="en-US" sz="2800" b="1" dirty="0" smtClean="0">
                <a:solidFill>
                  <a:srgbClr val="FF0000"/>
                </a:solidFill>
              </a:rPr>
              <a:t>no recombination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1981199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</a:t>
            </a:r>
            <a:r>
              <a:rPr lang="en-US" dirty="0" smtClean="0">
                <a:sym typeface="Symbol"/>
              </a:rPr>
              <a:t>and AI are</a:t>
            </a:r>
          </a:p>
          <a:p>
            <a:r>
              <a:rPr lang="en-US" dirty="0" smtClean="0">
                <a:sym typeface="Symbol"/>
              </a:rPr>
              <a:t>direct and inverse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4.44444E-6 0.2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33703E-6 L -1.94444E-6 -0.254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572000" y="1981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DR step 2: radiative stabilization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6172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440767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395047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7271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365097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68826" y="3672310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255142" y="435280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4191000" y="4417404"/>
            <a:ext cx="466794" cy="1743316"/>
            <a:chOff x="4191000" y="1983858"/>
            <a:chExt cx="466794" cy="1743316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648200" y="1983858"/>
              <a:ext cx="0" cy="174331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191000" y="278577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</a:t>
              </a:r>
              <a:endParaRPr lang="en-US" dirty="0"/>
            </a:p>
          </p:txBody>
        </p:sp>
      </p:grpSp>
      <p:sp>
        <p:nvSpPr>
          <p:cNvPr id="41" name="Oval 40"/>
          <p:cNvSpPr/>
          <p:nvPr/>
        </p:nvSpPr>
        <p:spPr>
          <a:xfrm>
            <a:off x="5098245" y="6117336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0086" y="4352809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462904" y="2856140"/>
            <a:ext cx="124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Continuu</a:t>
            </a:r>
            <a:r>
              <a:rPr lang="en-US" dirty="0"/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62904" y="354250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 states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362200" y="3429000"/>
            <a:ext cx="40386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5334000" y="4996011"/>
            <a:ext cx="1173125" cy="223305"/>
          </a:xfrm>
          <a:custGeom>
            <a:avLst/>
            <a:gdLst>
              <a:gd name="connsiteX0" fmla="*/ 0 w 1235103"/>
              <a:gd name="connsiteY0" fmla="*/ 230372 h 230372"/>
              <a:gd name="connsiteX1" fmla="*/ 194931 w 1235103"/>
              <a:gd name="connsiteY1" fmla="*/ 24810 h 230372"/>
              <a:gd name="connsiteX2" fmla="*/ 368596 w 1235103"/>
              <a:gd name="connsiteY2" fmla="*/ 223284 h 230372"/>
              <a:gd name="connsiteX3" fmla="*/ 535172 w 1235103"/>
              <a:gd name="connsiteY3" fmla="*/ 10633 h 230372"/>
              <a:gd name="connsiteX4" fmla="*/ 680484 w 1235103"/>
              <a:gd name="connsiteY4" fmla="*/ 216196 h 230372"/>
              <a:gd name="connsiteX5" fmla="*/ 825796 w 1235103"/>
              <a:gd name="connsiteY5" fmla="*/ 0 h 230372"/>
              <a:gd name="connsiteX6" fmla="*/ 981740 w 1235103"/>
              <a:gd name="connsiteY6" fmla="*/ 216196 h 230372"/>
              <a:gd name="connsiteX7" fmla="*/ 1066800 w 1235103"/>
              <a:gd name="connsiteY7" fmla="*/ 95693 h 230372"/>
              <a:gd name="connsiteX8" fmla="*/ 1226289 w 1235103"/>
              <a:gd name="connsiteY8" fmla="*/ 81517 h 230372"/>
              <a:gd name="connsiteX9" fmla="*/ 1215656 w 1235103"/>
              <a:gd name="connsiteY9" fmla="*/ 81517 h 230372"/>
              <a:gd name="connsiteX0" fmla="*/ 0 w 1203205"/>
              <a:gd name="connsiteY0" fmla="*/ 226827 h 226827"/>
              <a:gd name="connsiteX1" fmla="*/ 163033 w 1203205"/>
              <a:gd name="connsiteY1" fmla="*/ 24810 h 226827"/>
              <a:gd name="connsiteX2" fmla="*/ 336698 w 1203205"/>
              <a:gd name="connsiteY2" fmla="*/ 223284 h 226827"/>
              <a:gd name="connsiteX3" fmla="*/ 503274 w 1203205"/>
              <a:gd name="connsiteY3" fmla="*/ 10633 h 226827"/>
              <a:gd name="connsiteX4" fmla="*/ 648586 w 1203205"/>
              <a:gd name="connsiteY4" fmla="*/ 216196 h 226827"/>
              <a:gd name="connsiteX5" fmla="*/ 793898 w 1203205"/>
              <a:gd name="connsiteY5" fmla="*/ 0 h 226827"/>
              <a:gd name="connsiteX6" fmla="*/ 949842 w 1203205"/>
              <a:gd name="connsiteY6" fmla="*/ 216196 h 226827"/>
              <a:gd name="connsiteX7" fmla="*/ 1034902 w 1203205"/>
              <a:gd name="connsiteY7" fmla="*/ 95693 h 226827"/>
              <a:gd name="connsiteX8" fmla="*/ 1194391 w 1203205"/>
              <a:gd name="connsiteY8" fmla="*/ 81517 h 226827"/>
              <a:gd name="connsiteX9" fmla="*/ 1183758 w 1203205"/>
              <a:gd name="connsiteY9" fmla="*/ 81517 h 226827"/>
              <a:gd name="connsiteX0" fmla="*/ 0 w 1178396"/>
              <a:gd name="connsiteY0" fmla="*/ 226827 h 226827"/>
              <a:gd name="connsiteX1" fmla="*/ 138224 w 1178396"/>
              <a:gd name="connsiteY1" fmla="*/ 24810 h 226827"/>
              <a:gd name="connsiteX2" fmla="*/ 311889 w 1178396"/>
              <a:gd name="connsiteY2" fmla="*/ 223284 h 226827"/>
              <a:gd name="connsiteX3" fmla="*/ 478465 w 1178396"/>
              <a:gd name="connsiteY3" fmla="*/ 10633 h 226827"/>
              <a:gd name="connsiteX4" fmla="*/ 623777 w 1178396"/>
              <a:gd name="connsiteY4" fmla="*/ 216196 h 226827"/>
              <a:gd name="connsiteX5" fmla="*/ 769089 w 1178396"/>
              <a:gd name="connsiteY5" fmla="*/ 0 h 226827"/>
              <a:gd name="connsiteX6" fmla="*/ 925033 w 1178396"/>
              <a:gd name="connsiteY6" fmla="*/ 216196 h 226827"/>
              <a:gd name="connsiteX7" fmla="*/ 1010093 w 1178396"/>
              <a:gd name="connsiteY7" fmla="*/ 95693 h 226827"/>
              <a:gd name="connsiteX8" fmla="*/ 1169582 w 1178396"/>
              <a:gd name="connsiteY8" fmla="*/ 81517 h 226827"/>
              <a:gd name="connsiteX9" fmla="*/ 1158949 w 1178396"/>
              <a:gd name="connsiteY9" fmla="*/ 81517 h 226827"/>
              <a:gd name="connsiteX0" fmla="*/ 0 w 1178396"/>
              <a:gd name="connsiteY0" fmla="*/ 226827 h 226827"/>
              <a:gd name="connsiteX1" fmla="*/ 148857 w 1178396"/>
              <a:gd name="connsiteY1" fmla="*/ 24810 h 226827"/>
              <a:gd name="connsiteX2" fmla="*/ 311889 w 1178396"/>
              <a:gd name="connsiteY2" fmla="*/ 223284 h 226827"/>
              <a:gd name="connsiteX3" fmla="*/ 478465 w 1178396"/>
              <a:gd name="connsiteY3" fmla="*/ 10633 h 226827"/>
              <a:gd name="connsiteX4" fmla="*/ 623777 w 1178396"/>
              <a:gd name="connsiteY4" fmla="*/ 216196 h 226827"/>
              <a:gd name="connsiteX5" fmla="*/ 769089 w 1178396"/>
              <a:gd name="connsiteY5" fmla="*/ 0 h 226827"/>
              <a:gd name="connsiteX6" fmla="*/ 925033 w 1178396"/>
              <a:gd name="connsiteY6" fmla="*/ 216196 h 226827"/>
              <a:gd name="connsiteX7" fmla="*/ 1010093 w 1178396"/>
              <a:gd name="connsiteY7" fmla="*/ 95693 h 226827"/>
              <a:gd name="connsiteX8" fmla="*/ 1169582 w 1178396"/>
              <a:gd name="connsiteY8" fmla="*/ 81517 h 226827"/>
              <a:gd name="connsiteX9" fmla="*/ 1158949 w 1178396"/>
              <a:gd name="connsiteY9" fmla="*/ 81517 h 226827"/>
              <a:gd name="connsiteX0" fmla="*/ 0 w 1128777"/>
              <a:gd name="connsiteY0" fmla="*/ 166576 h 223305"/>
              <a:gd name="connsiteX1" fmla="*/ 99238 w 1128777"/>
              <a:gd name="connsiteY1" fmla="*/ 24810 h 223305"/>
              <a:gd name="connsiteX2" fmla="*/ 262270 w 1128777"/>
              <a:gd name="connsiteY2" fmla="*/ 223284 h 223305"/>
              <a:gd name="connsiteX3" fmla="*/ 428846 w 1128777"/>
              <a:gd name="connsiteY3" fmla="*/ 10633 h 223305"/>
              <a:gd name="connsiteX4" fmla="*/ 574158 w 1128777"/>
              <a:gd name="connsiteY4" fmla="*/ 216196 h 223305"/>
              <a:gd name="connsiteX5" fmla="*/ 719470 w 1128777"/>
              <a:gd name="connsiteY5" fmla="*/ 0 h 223305"/>
              <a:gd name="connsiteX6" fmla="*/ 875414 w 1128777"/>
              <a:gd name="connsiteY6" fmla="*/ 216196 h 223305"/>
              <a:gd name="connsiteX7" fmla="*/ 960474 w 1128777"/>
              <a:gd name="connsiteY7" fmla="*/ 95693 h 223305"/>
              <a:gd name="connsiteX8" fmla="*/ 1119963 w 1128777"/>
              <a:gd name="connsiteY8" fmla="*/ 81517 h 223305"/>
              <a:gd name="connsiteX9" fmla="*/ 1109330 w 1128777"/>
              <a:gd name="connsiteY9" fmla="*/ 81517 h 223305"/>
              <a:gd name="connsiteX0" fmla="*/ 0 w 1128777"/>
              <a:gd name="connsiteY0" fmla="*/ 166576 h 223305"/>
              <a:gd name="connsiteX1" fmla="*/ 127592 w 1128777"/>
              <a:gd name="connsiteY1" fmla="*/ 24810 h 223305"/>
              <a:gd name="connsiteX2" fmla="*/ 262270 w 1128777"/>
              <a:gd name="connsiteY2" fmla="*/ 223284 h 223305"/>
              <a:gd name="connsiteX3" fmla="*/ 428846 w 1128777"/>
              <a:gd name="connsiteY3" fmla="*/ 10633 h 223305"/>
              <a:gd name="connsiteX4" fmla="*/ 574158 w 1128777"/>
              <a:gd name="connsiteY4" fmla="*/ 216196 h 223305"/>
              <a:gd name="connsiteX5" fmla="*/ 719470 w 1128777"/>
              <a:gd name="connsiteY5" fmla="*/ 0 h 223305"/>
              <a:gd name="connsiteX6" fmla="*/ 875414 w 1128777"/>
              <a:gd name="connsiteY6" fmla="*/ 216196 h 223305"/>
              <a:gd name="connsiteX7" fmla="*/ 960474 w 1128777"/>
              <a:gd name="connsiteY7" fmla="*/ 95693 h 223305"/>
              <a:gd name="connsiteX8" fmla="*/ 1119963 w 1128777"/>
              <a:gd name="connsiteY8" fmla="*/ 81517 h 223305"/>
              <a:gd name="connsiteX9" fmla="*/ 1109330 w 1128777"/>
              <a:gd name="connsiteY9" fmla="*/ 81517 h 223305"/>
              <a:gd name="connsiteX0" fmla="*/ 0 w 1114600"/>
              <a:gd name="connsiteY0" fmla="*/ 155944 h 223305"/>
              <a:gd name="connsiteX1" fmla="*/ 113415 w 1114600"/>
              <a:gd name="connsiteY1" fmla="*/ 24810 h 223305"/>
              <a:gd name="connsiteX2" fmla="*/ 248093 w 1114600"/>
              <a:gd name="connsiteY2" fmla="*/ 223284 h 223305"/>
              <a:gd name="connsiteX3" fmla="*/ 414669 w 1114600"/>
              <a:gd name="connsiteY3" fmla="*/ 10633 h 223305"/>
              <a:gd name="connsiteX4" fmla="*/ 559981 w 1114600"/>
              <a:gd name="connsiteY4" fmla="*/ 216196 h 223305"/>
              <a:gd name="connsiteX5" fmla="*/ 705293 w 1114600"/>
              <a:gd name="connsiteY5" fmla="*/ 0 h 223305"/>
              <a:gd name="connsiteX6" fmla="*/ 861237 w 1114600"/>
              <a:gd name="connsiteY6" fmla="*/ 216196 h 223305"/>
              <a:gd name="connsiteX7" fmla="*/ 946297 w 1114600"/>
              <a:gd name="connsiteY7" fmla="*/ 95693 h 223305"/>
              <a:gd name="connsiteX8" fmla="*/ 1105786 w 1114600"/>
              <a:gd name="connsiteY8" fmla="*/ 81517 h 223305"/>
              <a:gd name="connsiteX9" fmla="*/ 1095153 w 1114600"/>
              <a:gd name="connsiteY9" fmla="*/ 81517 h 223305"/>
              <a:gd name="connsiteX0" fmla="*/ 0 w 1173125"/>
              <a:gd name="connsiteY0" fmla="*/ 155944 h 223305"/>
              <a:gd name="connsiteX1" fmla="*/ 113415 w 1173125"/>
              <a:gd name="connsiteY1" fmla="*/ 24810 h 223305"/>
              <a:gd name="connsiteX2" fmla="*/ 248093 w 1173125"/>
              <a:gd name="connsiteY2" fmla="*/ 223284 h 223305"/>
              <a:gd name="connsiteX3" fmla="*/ 414669 w 1173125"/>
              <a:gd name="connsiteY3" fmla="*/ 10633 h 223305"/>
              <a:gd name="connsiteX4" fmla="*/ 559981 w 1173125"/>
              <a:gd name="connsiteY4" fmla="*/ 216196 h 223305"/>
              <a:gd name="connsiteX5" fmla="*/ 705293 w 1173125"/>
              <a:gd name="connsiteY5" fmla="*/ 0 h 223305"/>
              <a:gd name="connsiteX6" fmla="*/ 861237 w 1173125"/>
              <a:gd name="connsiteY6" fmla="*/ 216196 h 223305"/>
              <a:gd name="connsiteX7" fmla="*/ 946297 w 1173125"/>
              <a:gd name="connsiteY7" fmla="*/ 95693 h 223305"/>
              <a:gd name="connsiteX8" fmla="*/ 1105786 w 1173125"/>
              <a:gd name="connsiteY8" fmla="*/ 81517 h 223305"/>
              <a:gd name="connsiteX9" fmla="*/ 1173125 w 1173125"/>
              <a:gd name="connsiteY9" fmla="*/ 85061 h 2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125" h="223305">
                <a:moveTo>
                  <a:pt x="0" y="155944"/>
                </a:moveTo>
                <a:cubicBezTo>
                  <a:pt x="66749" y="53753"/>
                  <a:pt x="72066" y="13587"/>
                  <a:pt x="113415" y="24810"/>
                </a:cubicBezTo>
                <a:cubicBezTo>
                  <a:pt x="154764" y="36033"/>
                  <a:pt x="197884" y="225647"/>
                  <a:pt x="248093" y="223284"/>
                </a:cubicBezTo>
                <a:cubicBezTo>
                  <a:pt x="298302" y="220921"/>
                  <a:pt x="362688" y="11814"/>
                  <a:pt x="414669" y="10633"/>
                </a:cubicBezTo>
                <a:cubicBezTo>
                  <a:pt x="466650" y="9452"/>
                  <a:pt x="511544" y="217968"/>
                  <a:pt x="559981" y="216196"/>
                </a:cubicBezTo>
                <a:cubicBezTo>
                  <a:pt x="608418" y="214424"/>
                  <a:pt x="655084" y="0"/>
                  <a:pt x="705293" y="0"/>
                </a:cubicBezTo>
                <a:cubicBezTo>
                  <a:pt x="755502" y="0"/>
                  <a:pt x="821070" y="200247"/>
                  <a:pt x="861237" y="216196"/>
                </a:cubicBezTo>
                <a:cubicBezTo>
                  <a:pt x="901404" y="232145"/>
                  <a:pt x="905539" y="118139"/>
                  <a:pt x="946297" y="95693"/>
                </a:cubicBezTo>
                <a:cubicBezTo>
                  <a:pt x="987055" y="73247"/>
                  <a:pt x="1067981" y="83289"/>
                  <a:pt x="1105786" y="81517"/>
                </a:cubicBezTo>
                <a:lnTo>
                  <a:pt x="1173125" y="85061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1000" y="4462537"/>
                <a:ext cx="3715248" cy="3879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+∗∗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+∗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62537"/>
                <a:ext cx="3715248" cy="3879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72200" y="4094238"/>
            <a:ext cx="2396810" cy="646331"/>
          </a:xfrm>
          <a:prstGeom prst="rect">
            <a:avLst/>
          </a:prstGeom>
          <a:solidFill>
            <a:srgbClr val="F1946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Stabilizing transition:</a:t>
            </a:r>
          </a:p>
          <a:p>
            <a:r>
              <a:rPr lang="en-US" dirty="0" smtClean="0"/>
              <a:t>Mostly x-rays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4.44444E-6 0.2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3" grpId="0" animBg="1"/>
      <p:bldP spid="2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17" y="1138826"/>
            <a:ext cx="11906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468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Dielectronic recombination in plasmas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656275" y="61642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85075" y="3429000"/>
            <a:ext cx="914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56275" y="3429000"/>
            <a:ext cx="18288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6275" y="5029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6275" y="47244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6275" y="44196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6275" y="4267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6275" y="41148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6275" y="40386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6275" y="39624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56275" y="38862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4950" y="2895600"/>
            <a:ext cx="9808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6142" y="597958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48867" y="323954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Z+1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5400000">
            <a:off x="4013682" y="34472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56275" y="2825363"/>
            <a:ext cx="9405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6275" y="3141275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108174" y="5029200"/>
            <a:ext cx="3976" cy="11350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767594" y="3132151"/>
            <a:ext cx="3976" cy="113504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855058" y="2979751"/>
            <a:ext cx="3976" cy="113504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3990230" y="2895600"/>
            <a:ext cx="3976" cy="113504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114138" y="2827351"/>
            <a:ext cx="3976" cy="113504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4217455" y="2751151"/>
            <a:ext cx="3976" cy="1135049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56275" y="2979751"/>
            <a:ext cx="99369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56275" y="2755342"/>
            <a:ext cx="8962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85075" y="3142600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85075" y="2745034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485075" y="26098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485075" y="255420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18445" y="155667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Maxwellian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38400" y="2667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256" y="2343834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Electrons are present</a:t>
            </a:r>
          </a:p>
          <a:p>
            <a:pPr algn="r"/>
            <a:r>
              <a:rPr lang="en-US" dirty="0" smtClean="0"/>
              <a:t>at all energies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3839709"/>
            <a:ext cx="2140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(Infinite) Series of </a:t>
            </a:r>
          </a:p>
          <a:p>
            <a:r>
              <a:rPr lang="en-US" dirty="0" smtClean="0"/>
              <a:t>transitions are</a:t>
            </a:r>
          </a:p>
          <a:p>
            <a:r>
              <a:rPr lang="en-US" dirty="0" smtClean="0"/>
              <a:t>to be accounted for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41604" y="3895574"/>
                <a:ext cx="2014526" cy="7596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ym typeface="Symbol"/>
                  </a:rPr>
                  <a:t></a:t>
                </a:r>
                <a:r>
                  <a:rPr lang="en-US" sz="2800" baseline="-25000" dirty="0" smtClean="0">
                    <a:sym typeface="Symbol"/>
                  </a:rPr>
                  <a:t>DR</a:t>
                </a:r>
                <a:r>
                  <a:rPr lang="en-US" sz="2800" dirty="0" smtClean="0">
                    <a:sym typeface="Symbol"/>
                  </a:rPr>
                  <a:t> 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𝑎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sym typeface="Symbol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sym typeface="Symbol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604" y="3895574"/>
                <a:ext cx="2014526" cy="7596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96000" y="4928794"/>
                <a:ext cx="2550763" cy="92333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28794"/>
                <a:ext cx="2550763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6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51" y="506895"/>
            <a:ext cx="8229600" cy="1069848"/>
          </a:xfrm>
        </p:spPr>
        <p:txBody>
          <a:bodyPr/>
          <a:lstStyle/>
          <a:p>
            <a:r>
              <a:rPr lang="en-US" dirty="0" smtClean="0"/>
              <a:t>DR measurements on EBITs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2181566"/>
            <a:ext cx="12192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2410166"/>
            <a:ext cx="32766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2133600" y="2410166"/>
            <a:ext cx="1371600" cy="1828800"/>
          </a:xfrm>
          <a:prstGeom prst="arc">
            <a:avLst>
              <a:gd name="adj1" fmla="val 16139160"/>
              <a:gd name="adj2" fmla="val 21532299"/>
            </a:avLst>
          </a:prstGeom>
          <a:ln w="254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9" idx="0"/>
          </p:cNvCxnSpPr>
          <p:nvPr/>
        </p:nvCxnSpPr>
        <p:spPr>
          <a:xfrm>
            <a:off x="2133600" y="2410166"/>
            <a:ext cx="669620" cy="25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5000" y="1787516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199" y="1825646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electron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beam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439" y="2791166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extracted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696166"/>
            <a:ext cx="3695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 ionization distribution the same</a:t>
            </a:r>
          </a:p>
          <a:p>
            <a:pPr algn="ctr"/>
            <a:r>
              <a:rPr lang="en-US" dirty="0" smtClean="0"/>
              <a:t>inside and outside the trap?..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NO!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592635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Extract 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Measure ionization distribution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91200" y="2181566"/>
            <a:ext cx="0" cy="307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5257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29500" y="2977116"/>
            <a:ext cx="11811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62800" y="2968256"/>
            <a:ext cx="152400" cy="17279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315200" y="2968256"/>
            <a:ext cx="114300" cy="172436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91200" y="2973572"/>
            <a:ext cx="1371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81600" y="1529272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</a:t>
            </a:r>
          </a:p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286633" y="488459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791200" y="3830439"/>
            <a:ext cx="2819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91200" y="4114800"/>
            <a:ext cx="2819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91200" y="4227039"/>
            <a:ext cx="2819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4572000"/>
            <a:ext cx="2819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91200" y="4495800"/>
            <a:ext cx="2819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48450" y="365340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48450" y="40543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348450" y="438733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R</a:t>
            </a:r>
            <a:endParaRPr 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656165" y="198446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Fast beam ramping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8450" y="5411134"/>
            <a:ext cx="3744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 energy </a:t>
            </a:r>
            <a:r>
              <a:rPr lang="en-US" sz="1600" i="1" dirty="0" smtClean="0"/>
              <a:t>generally</a:t>
            </a:r>
            <a:r>
              <a:rPr lang="en-US" sz="1600" dirty="0" smtClean="0"/>
              <a:t> does not coincide </a:t>
            </a:r>
          </a:p>
          <a:p>
            <a:r>
              <a:rPr lang="en-US" sz="1600" dirty="0" smtClean="0"/>
              <a:t>with the energy of max abundance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69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9124</TotalTime>
  <Words>1537</Words>
  <Application>Microsoft Office PowerPoint</Application>
  <PresentationFormat>On-screen Show (4:3)</PresentationFormat>
  <Paragraphs>279</Paragraphs>
  <Slides>30</Slides>
  <Notes>8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Anisotropic  dielectronic resonances from  magnetic-dipole lines</vt:lpstr>
      <vt:lpstr>Analyzing  10,000-eV dielectronic resonances with  80-eV forbidden lines</vt:lpstr>
      <vt:lpstr>PowerPoint Presentation</vt:lpstr>
      <vt:lpstr>Radiative recombination</vt:lpstr>
      <vt:lpstr>DR step 1: dielectronic capture</vt:lpstr>
      <vt:lpstr>PowerPoint Presentation</vt:lpstr>
      <vt:lpstr>DR step 2: radiative stabilization</vt:lpstr>
      <vt:lpstr>Dielectronic recombination in plasmas</vt:lpstr>
      <vt:lpstr>DR measurements on EBITs</vt:lpstr>
      <vt:lpstr>DR resonances with M-shell (n=3) ions</vt:lpstr>
      <vt:lpstr>Calculation of LMn DR strength: Ca-like 3d2 W54+</vt:lpstr>
      <vt:lpstr>Strategy</vt:lpstr>
      <vt:lpstr>NIST Electron Beam Ion Trap</vt:lpstr>
      <vt:lpstr>EUV spectrum of W47+-W56+: M1 lines within 3dn ground configurations</vt:lpstr>
      <vt:lpstr>[Ca]/[K]</vt:lpstr>
      <vt:lpstr>[Ca]/[K]:</vt:lpstr>
      <vt:lpstr>[Ca]/[K]</vt:lpstr>
      <vt:lpstr>[Ca]/[K]</vt:lpstr>
      <vt:lpstr>[Ca]/[K]</vt:lpstr>
      <vt:lpstr>[Ca]/[K]</vt:lpstr>
      <vt:lpstr>[Ca]/[K]</vt:lpstr>
      <vt:lpstr>One EBIT run, several ions…</vt:lpstr>
      <vt:lpstr>Where are the 10-keV photons?..</vt:lpstr>
      <vt:lpstr>X-ray emission (Ge detector)</vt:lpstr>
      <vt:lpstr>Conclusions</vt:lpstr>
      <vt:lpstr>Probability of dielectronic recombination</vt:lpstr>
      <vt:lpstr>Examples of dielectronic recombination &amp; resonances</vt:lpstr>
      <vt:lpstr>Why is DR analysis still important?</vt:lpstr>
      <vt:lpstr>LMM resonances in Ti-like Ba34+</vt:lpstr>
      <vt:lpstr>EUV  spectrometer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 10,000-eV dielectronic resonances with  80-eV forbidden lines</dc:title>
  <dc:creator>Yuri Ralchenko</dc:creator>
  <cp:lastModifiedBy>yralchen</cp:lastModifiedBy>
  <cp:revision>153</cp:revision>
  <dcterms:created xsi:type="dcterms:W3CDTF">2012-09-29T03:49:43Z</dcterms:created>
  <dcterms:modified xsi:type="dcterms:W3CDTF">2013-09-02T05:46:54Z</dcterms:modified>
</cp:coreProperties>
</file>